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5" r:id="rId3"/>
    <p:sldId id="257" r:id="rId4"/>
    <p:sldId id="258" r:id="rId5"/>
    <p:sldId id="279" r:id="rId6"/>
    <p:sldId id="280" r:id="rId7"/>
    <p:sldId id="284" r:id="rId8"/>
    <p:sldId id="283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2"/>
    <a:srgbClr val="9FD745"/>
    <a:srgbClr val="6DA827"/>
    <a:srgbClr val="A9D18E"/>
    <a:srgbClr val="C5E0B4"/>
    <a:srgbClr val="BED257"/>
    <a:srgbClr val="72AB26"/>
    <a:srgbClr val="084210"/>
    <a:srgbClr val="E2F0D9"/>
    <a:srgbClr val="FEF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0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C64AF8-AF9A-4BAC-9F5E-4AAB7E407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DB7261-A63D-4511-922D-C762E2F34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F8C8F4-72EE-4CAD-9F7C-2EAB4533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7948A72-36B7-424C-8AC5-4D9231EA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2417CA6-6BC8-4985-99F7-1DA5FC65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7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8FC4BE-1102-4CD6-AB01-C77C822E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3EF6F8B-3DC4-414B-9621-FFC6DC9F1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8E1828-72CD-4600-B6A2-CB2CB9F7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7C2DADA-5551-4DD8-BF7F-2602D2A1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5CB4D-0ECB-4438-9200-720ED309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1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4488C0E-7BAA-41EF-B441-D417B9796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DE2D4C6-2AE2-4402-92D4-A637BA07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DCB765-2F7E-4B96-ACAA-B7481031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388580-3742-4B6A-BBCD-6475AC68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B05526-5EB0-4ED1-9B62-3C0D60A1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32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82ED45-DEB5-47F6-B28E-69285F3B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2D437D-DA98-4FCE-B76A-E804582F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ACD809-6621-41D2-B99A-1DFB60A1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DAE356-4FC7-4EC8-BD5C-14443C68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AF7F1E-E3C7-459E-AC41-B616B8F5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8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B91A15-00F5-46F4-BDAA-E150219E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264A60-0331-4E94-9DFD-E2F3061D1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B622D7-97B4-4467-BB18-4C17F6B3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FE760F6-262E-4799-ADDB-DED22A99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D55A1E-EE1F-446D-9E70-CD2DC3F8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6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11A05B-33BF-44B9-B1B7-489086FF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9F827-1295-4C38-AFB0-E387B65C6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87C15EA-EC15-446E-9417-AE28CD638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C7246F-5DC7-4149-9DDD-DFD2880E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9409FB8-CA02-41AC-8CCC-650BC94C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246DA46-E446-4226-A033-57E3C8D7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71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ED7F54-E7D7-4D21-99A9-FE36D87B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A60B9-0A98-41B8-A8D1-5FD2F74ED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2427FB6-7413-4E08-A740-26343FB00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7D4147F-A301-4911-8C19-70802C12B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51C3D84-D8A6-45B4-AA3C-BF7608CBE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FBFF75A-1BAC-4151-A68C-CFB9C821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634A616-02AA-45C2-BFBF-A829078A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17F5BF1-BA7C-4059-9BF1-AC67D334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97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7B52C5-8AC9-41F3-828F-B8790BC4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6491F23-B18C-4C29-9C36-B26F1D53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C762B6D-7E62-40E8-8D35-7DD6B997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E41CA4A-B623-42F4-9CE6-3A34607D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FE1BE9B-C55C-4C59-A97C-43CDA6FF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AD76747-A44B-4FE5-B47E-EA79019D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C0A3BE4-7782-4C5E-B0C7-71437534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3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E83FFD-B1F2-4E3A-873D-BDA32CD2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7CD7C2-0D7B-4758-B5BA-1732F053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2D559A9-91AE-4D9B-BB48-90CA44DC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9DCB4DE-86B4-4ABD-82C8-A18D6E19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E61AFB9-5C08-46EE-BB63-98D64C9E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B38F729-3439-40C7-8C09-0EA7326C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63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6FD6B3-C4B3-4803-9FB4-4E28AC2C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B1B6567-F2F2-49A9-B396-983588ED0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9CA3858-133E-465B-B2E6-D412BDA4F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2597EFA-F808-424F-8D26-B9C89179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B48B499-B03E-41D9-9085-35CE8B42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55919A-A3C9-4494-ABB8-5F96ACB9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2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BA4D6F6-2A7E-4D61-B0E4-F8F81574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135EFAD-F9A6-4217-B0D0-8DA83B53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AB4E01-B998-4215-A92B-081D5CFCB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92E80-B539-4389-A5A0-90D359C6B37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D7B73A-86EC-4551-98BB-F76DDCAF4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77F9E0C-4E74-4B95-A7DF-EC0150519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A9F69-8BAF-407B-AFCF-970901AC44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96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A0B04C4E-DF16-4E21-8430-56691A22B938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EB79A4E-4AE2-408A-8C80-52C2F26F7B1D}"/>
              </a:ext>
            </a:extLst>
          </p:cNvPr>
          <p:cNvSpPr/>
          <p:nvPr/>
        </p:nvSpPr>
        <p:spPr>
          <a:xfrm>
            <a:off x="8215759" y="872963"/>
            <a:ext cx="3699163" cy="96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33A5921-91C1-4028-8F9B-6B0C79E72712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E1322840-4DB5-4E42-B029-62887D00AC05}"/>
              </a:ext>
            </a:extLst>
          </p:cNvPr>
          <p:cNvCxnSpPr>
            <a:cxnSpLocks/>
          </p:cNvCxnSpPr>
          <p:nvPr/>
        </p:nvCxnSpPr>
        <p:spPr>
          <a:xfrm>
            <a:off x="457191" y="1404959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A37B5-97A0-43EA-98C3-A18D54CB8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330" y="1648784"/>
            <a:ext cx="1625582" cy="162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etin kutusu 29">
            <a:extLst>
              <a:ext uri="{FF2B5EF4-FFF2-40B4-BE49-F238E27FC236}">
                <a16:creationId xmlns:a16="http://schemas.microsoft.com/office/drawing/2014/main" id="{A5624F5F-BEBA-4704-8AE9-3AD9D22A4D58}"/>
              </a:ext>
            </a:extLst>
          </p:cNvPr>
          <p:cNvSpPr txBox="1"/>
          <p:nvPr/>
        </p:nvSpPr>
        <p:spPr>
          <a:xfrm>
            <a:off x="1662110" y="1616408"/>
            <a:ext cx="8867775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İK</a:t>
            </a:r>
            <a:r>
              <a:rPr lang="tr-TR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İ</a:t>
            </a:r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 EKSENL</a:t>
            </a:r>
            <a:r>
              <a:rPr lang="tr-TR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</a:t>
            </a:r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 HAREKET </a:t>
            </a:r>
            <a:r>
              <a:rPr lang="tr-TR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İ</a:t>
            </a:r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LE GÜNEŞ TAK</a:t>
            </a:r>
            <a:r>
              <a:rPr lang="tr-TR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İ</a:t>
            </a:r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B</a:t>
            </a:r>
            <a:r>
              <a:rPr lang="tr-TR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İ</a:t>
            </a:r>
            <a:r>
              <a:rPr lang="en-US" sz="3600" spc="300" dirty="0">
                <a:solidFill>
                  <a:srgbClr val="6DA827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 YAPAN SOLAR PANEL</a:t>
            </a:r>
            <a:endParaRPr lang="tr-TR" sz="3600" spc="300" dirty="0">
              <a:solidFill>
                <a:srgbClr val="6DA827"/>
              </a:solidFill>
              <a:effectLst/>
              <a:latin typeface="Antonio Light" panose="02000303000000000000" pitchFamily="2" charset="-94"/>
              <a:ea typeface="Times New Roman" panose="02020603050405020304" pitchFamily="18" charset="0"/>
            </a:endParaRPr>
          </a:p>
          <a:p>
            <a:pPr algn="ctr"/>
            <a:r>
              <a:rPr lang="tr-TR" sz="3600" spc="300" dirty="0">
                <a:solidFill>
                  <a:srgbClr val="9FD745"/>
                </a:solidFill>
                <a:effectLst/>
                <a:latin typeface="Antonio Light" panose="02000303000000000000" pitchFamily="2" charset="-94"/>
                <a:ea typeface="Times New Roman" panose="02020603050405020304" pitchFamily="18" charset="0"/>
              </a:rPr>
              <a:t>(Grup:II-11)</a:t>
            </a:r>
            <a:endParaRPr lang="en-GB" sz="3600" spc="300" dirty="0">
              <a:solidFill>
                <a:srgbClr val="9FD745"/>
              </a:solidFill>
              <a:latin typeface="Antonio Light" panose="02000303000000000000" pitchFamily="2" charset="-9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CA511C1-CD8C-4B60-B22D-282D69905217}"/>
              </a:ext>
            </a:extLst>
          </p:cNvPr>
          <p:cNvSpPr txBox="1"/>
          <p:nvPr/>
        </p:nvSpPr>
        <p:spPr>
          <a:xfrm>
            <a:off x="2286494" y="6147540"/>
            <a:ext cx="761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Zonguldak Bülent Ecevit Üniversitesi || Elektrik Elektronik Mühendisliği Bölümü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61F7847A-D4ED-4AA6-BCE4-BA23A3B91722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Resim 17">
            <a:extLst>
              <a:ext uri="{FF2B5EF4-FFF2-40B4-BE49-F238E27FC236}">
                <a16:creationId xmlns:a16="http://schemas.microsoft.com/office/drawing/2014/main" id="{BC92B0EF-6E7C-4A0C-B231-D32435FB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85" y="2618806"/>
            <a:ext cx="4660024" cy="3417351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E4E1732A-6A3C-4A44-BA11-66FE5B2C66E6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1/10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62821EB-A371-4AF5-9A28-B26D498BE13B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75218A76-14BF-41CB-BB7F-47511D7225B3}"/>
              </a:ext>
            </a:extLst>
          </p:cNvPr>
          <p:cNvSpPr txBox="1"/>
          <p:nvPr/>
        </p:nvSpPr>
        <p:spPr>
          <a:xfrm>
            <a:off x="457191" y="6508800"/>
            <a:ext cx="214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Hüseyin SERTKAYA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8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22F9444-28C0-4A02-A630-0BBF719898D1}"/>
              </a:ext>
            </a:extLst>
          </p:cNvPr>
          <p:cNvSpPr txBox="1"/>
          <p:nvPr/>
        </p:nvSpPr>
        <p:spPr>
          <a:xfrm>
            <a:off x="4046002" y="1228456"/>
            <a:ext cx="4280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Deneme Sürüşü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59" y="872963"/>
            <a:ext cx="3699163" cy="96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10/10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Videoleap-7F515B41-E8C7-46BE-B0CB-CBE535458EFF">
            <a:hlinkClick r:id="" action="ppaction://media"/>
            <a:extLst>
              <a:ext uri="{FF2B5EF4-FFF2-40B4-BE49-F238E27FC236}">
                <a16:creationId xmlns:a16="http://schemas.microsoft.com/office/drawing/2014/main" id="{16ABF79C-ED67-446A-B9C7-12847EDE8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647" y="2082885"/>
            <a:ext cx="7776706" cy="4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0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A0B04C4E-DF16-4E21-8430-56691A22B938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EB79A4E-4AE2-408A-8C80-52C2F26F7B1D}"/>
              </a:ext>
            </a:extLst>
          </p:cNvPr>
          <p:cNvSpPr/>
          <p:nvPr/>
        </p:nvSpPr>
        <p:spPr>
          <a:xfrm>
            <a:off x="8215759" y="872962"/>
            <a:ext cx="3423115" cy="1049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33A5921-91C1-4028-8F9B-6B0C79E72712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E1322840-4DB5-4E42-B029-62887D00AC05}"/>
              </a:ext>
            </a:extLst>
          </p:cNvPr>
          <p:cNvCxnSpPr>
            <a:cxnSpLocks/>
          </p:cNvCxnSpPr>
          <p:nvPr/>
        </p:nvCxnSpPr>
        <p:spPr>
          <a:xfrm>
            <a:off x="457191" y="1404959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A37B5-97A0-43EA-98C3-A18D54CB8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92" y="3524419"/>
            <a:ext cx="1625582" cy="162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9922675E-EEAB-41A5-9F50-00392842A521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D4BEE13F-DC0E-4F8C-9F30-3021870F2620}"/>
              </a:ext>
            </a:extLst>
          </p:cNvPr>
          <p:cNvSpPr txBox="1"/>
          <p:nvPr/>
        </p:nvSpPr>
        <p:spPr>
          <a:xfrm>
            <a:off x="457191" y="6508800"/>
            <a:ext cx="214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Hüseyin SERTKAYA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0F2AB2ED-FB35-4C6F-A65E-4D9E469A1140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E03726A2-79B8-4BFC-B0CE-A7DBF0717EFE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2/10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8" name="Dikdörtgen: Köşeleri Yuvarlatılmış 107">
            <a:extLst>
              <a:ext uri="{FF2B5EF4-FFF2-40B4-BE49-F238E27FC236}">
                <a16:creationId xmlns:a16="http://schemas.microsoft.com/office/drawing/2014/main" id="{29135CB3-A941-429C-B870-C1B1327C1F00}"/>
              </a:ext>
            </a:extLst>
          </p:cNvPr>
          <p:cNvSpPr/>
          <p:nvPr/>
        </p:nvSpPr>
        <p:spPr>
          <a:xfrm>
            <a:off x="1079148" y="4918673"/>
            <a:ext cx="1513026" cy="759395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0" name="Dikdörtgen: Köşeleri Yuvarlatılmış 109">
            <a:extLst>
              <a:ext uri="{FF2B5EF4-FFF2-40B4-BE49-F238E27FC236}">
                <a16:creationId xmlns:a16="http://schemas.microsoft.com/office/drawing/2014/main" id="{787C4C05-9704-4E14-8F73-EFF09AF233C6}"/>
              </a:ext>
            </a:extLst>
          </p:cNvPr>
          <p:cNvSpPr/>
          <p:nvPr/>
        </p:nvSpPr>
        <p:spPr>
          <a:xfrm>
            <a:off x="3303943" y="4906571"/>
            <a:ext cx="1701137" cy="759395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Dikdörtgen: Köşeleri Yuvarlatılmış 111">
            <a:extLst>
              <a:ext uri="{FF2B5EF4-FFF2-40B4-BE49-F238E27FC236}">
                <a16:creationId xmlns:a16="http://schemas.microsoft.com/office/drawing/2014/main" id="{DE6EC0C1-240A-4896-B354-26C26C5A3BCA}"/>
              </a:ext>
            </a:extLst>
          </p:cNvPr>
          <p:cNvSpPr/>
          <p:nvPr/>
        </p:nvSpPr>
        <p:spPr>
          <a:xfrm>
            <a:off x="5781580" y="4903207"/>
            <a:ext cx="1513026" cy="759395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4" name="Dikdörtgen: Köşeleri Yuvarlatılmış 113">
            <a:extLst>
              <a:ext uri="{FF2B5EF4-FFF2-40B4-BE49-F238E27FC236}">
                <a16:creationId xmlns:a16="http://schemas.microsoft.com/office/drawing/2014/main" id="{DA5C0610-0409-4F2B-BA2C-0BC01934CB21}"/>
              </a:ext>
            </a:extLst>
          </p:cNvPr>
          <p:cNvSpPr/>
          <p:nvPr/>
        </p:nvSpPr>
        <p:spPr>
          <a:xfrm>
            <a:off x="8034787" y="4903207"/>
            <a:ext cx="1513026" cy="759395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Dikdörtgen 116">
            <a:extLst>
              <a:ext uri="{FF2B5EF4-FFF2-40B4-BE49-F238E27FC236}">
                <a16:creationId xmlns:a16="http://schemas.microsoft.com/office/drawing/2014/main" id="{2A8ED1E6-EEDF-4CAD-9FE3-2C48EF87AC7D}"/>
              </a:ext>
            </a:extLst>
          </p:cNvPr>
          <p:cNvSpPr/>
          <p:nvPr/>
        </p:nvSpPr>
        <p:spPr>
          <a:xfrm>
            <a:off x="1079148" y="4425205"/>
            <a:ext cx="1513026" cy="286303"/>
          </a:xfrm>
          <a:prstGeom prst="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Sponsorluk </a:t>
            </a:r>
            <a:r>
              <a:rPr lang="tr-TR" sz="1200" b="1" dirty="0" err="1">
                <a:solidFill>
                  <a:schemeClr val="bg1"/>
                </a:solidFill>
                <a:latin typeface="Titillium Web" panose="00000500000000000000" pitchFamily="2" charset="-94"/>
              </a:rPr>
              <a:t>Birmi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sp>
        <p:nvSpPr>
          <p:cNvPr id="118" name="Dikdörtgen 117">
            <a:extLst>
              <a:ext uri="{FF2B5EF4-FFF2-40B4-BE49-F238E27FC236}">
                <a16:creationId xmlns:a16="http://schemas.microsoft.com/office/drawing/2014/main" id="{06F353CF-20B7-476F-8CC9-9182D0C6BE24}"/>
              </a:ext>
            </a:extLst>
          </p:cNvPr>
          <p:cNvSpPr/>
          <p:nvPr/>
        </p:nvSpPr>
        <p:spPr>
          <a:xfrm>
            <a:off x="3303949" y="4425205"/>
            <a:ext cx="1701131" cy="287383"/>
          </a:xfrm>
          <a:prstGeom prst="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Elektronik Birimi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sp>
        <p:nvSpPr>
          <p:cNvPr id="119" name="Dikdörtgen 118">
            <a:extLst>
              <a:ext uri="{FF2B5EF4-FFF2-40B4-BE49-F238E27FC236}">
                <a16:creationId xmlns:a16="http://schemas.microsoft.com/office/drawing/2014/main" id="{D530499D-969C-442F-BD65-C6DD7FDAA3F5}"/>
              </a:ext>
            </a:extLst>
          </p:cNvPr>
          <p:cNvSpPr/>
          <p:nvPr/>
        </p:nvSpPr>
        <p:spPr>
          <a:xfrm>
            <a:off x="5917310" y="4422067"/>
            <a:ext cx="1242477" cy="287383"/>
          </a:xfrm>
          <a:prstGeom prst="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Yazılım Birimi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sp>
        <p:nvSpPr>
          <p:cNvPr id="120" name="Dikdörtgen 119">
            <a:extLst>
              <a:ext uri="{FF2B5EF4-FFF2-40B4-BE49-F238E27FC236}">
                <a16:creationId xmlns:a16="http://schemas.microsoft.com/office/drawing/2014/main" id="{E5C1D999-95D1-4D60-8176-37689158C8C5}"/>
              </a:ext>
            </a:extLst>
          </p:cNvPr>
          <p:cNvSpPr/>
          <p:nvPr/>
        </p:nvSpPr>
        <p:spPr>
          <a:xfrm>
            <a:off x="8168930" y="4417943"/>
            <a:ext cx="1242477" cy="287383"/>
          </a:xfrm>
          <a:prstGeom prst="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Mekanik Birimi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cxnSp>
        <p:nvCxnSpPr>
          <p:cNvPr id="123" name="Düz Bağlayıcı 122">
            <a:extLst>
              <a:ext uri="{FF2B5EF4-FFF2-40B4-BE49-F238E27FC236}">
                <a16:creationId xmlns:a16="http://schemas.microsoft.com/office/drawing/2014/main" id="{C98757FB-7093-4050-8BED-4AAA3574C24A}"/>
              </a:ext>
            </a:extLst>
          </p:cNvPr>
          <p:cNvCxnSpPr>
            <a:cxnSpLocks/>
            <a:stCxn id="118" idx="3"/>
            <a:endCxn id="118" idx="3"/>
          </p:cNvCxnSpPr>
          <p:nvPr/>
        </p:nvCxnSpPr>
        <p:spPr>
          <a:xfrm>
            <a:off x="5005080" y="456889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>
            <a:extLst>
              <a:ext uri="{FF2B5EF4-FFF2-40B4-BE49-F238E27FC236}">
                <a16:creationId xmlns:a16="http://schemas.microsoft.com/office/drawing/2014/main" id="{0FB17D21-D326-417D-B883-E41999332D29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5005080" y="4565759"/>
            <a:ext cx="912230" cy="31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Düz Bağlayıcı 124">
            <a:extLst>
              <a:ext uri="{FF2B5EF4-FFF2-40B4-BE49-F238E27FC236}">
                <a16:creationId xmlns:a16="http://schemas.microsoft.com/office/drawing/2014/main" id="{09533471-29E5-4418-A0FA-4468A2644C7D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592174" y="4568357"/>
            <a:ext cx="711775" cy="5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Düz Bağlayıcı 125">
            <a:extLst>
              <a:ext uri="{FF2B5EF4-FFF2-40B4-BE49-F238E27FC236}">
                <a16:creationId xmlns:a16="http://schemas.microsoft.com/office/drawing/2014/main" id="{F096E02C-14B1-4D19-A6CF-B56C8B3ED1C0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7159787" y="4561635"/>
            <a:ext cx="1009143" cy="41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Düz Bağlayıcı 126">
            <a:extLst>
              <a:ext uri="{FF2B5EF4-FFF2-40B4-BE49-F238E27FC236}">
                <a16:creationId xmlns:a16="http://schemas.microsoft.com/office/drawing/2014/main" id="{9AF502CB-0989-4D42-A459-B1689BCFAA98}"/>
              </a:ext>
            </a:extLst>
          </p:cNvPr>
          <p:cNvCxnSpPr>
            <a:cxnSpLocks/>
          </p:cNvCxnSpPr>
          <p:nvPr/>
        </p:nvCxnSpPr>
        <p:spPr>
          <a:xfrm>
            <a:off x="5306289" y="3319635"/>
            <a:ext cx="0" cy="12444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Düz Bağlayıcı 128">
            <a:extLst>
              <a:ext uri="{FF2B5EF4-FFF2-40B4-BE49-F238E27FC236}">
                <a16:creationId xmlns:a16="http://schemas.microsoft.com/office/drawing/2014/main" id="{54191214-0879-4833-B361-CC6851B87D12}"/>
              </a:ext>
            </a:extLst>
          </p:cNvPr>
          <p:cNvCxnSpPr>
            <a:cxnSpLocks/>
          </p:cNvCxnSpPr>
          <p:nvPr/>
        </p:nvCxnSpPr>
        <p:spPr>
          <a:xfrm flipH="1" flipV="1">
            <a:off x="4872177" y="3339107"/>
            <a:ext cx="434782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Düz Bağlayıcı 129">
            <a:extLst>
              <a:ext uri="{FF2B5EF4-FFF2-40B4-BE49-F238E27FC236}">
                <a16:creationId xmlns:a16="http://schemas.microsoft.com/office/drawing/2014/main" id="{C9FDBA6A-DC07-476C-AE8F-F7EB4BE97BBD}"/>
              </a:ext>
            </a:extLst>
          </p:cNvPr>
          <p:cNvCxnSpPr>
            <a:cxnSpLocks/>
            <a:stCxn id="108" idx="0"/>
            <a:endCxn id="117" idx="2"/>
          </p:cNvCxnSpPr>
          <p:nvPr/>
        </p:nvCxnSpPr>
        <p:spPr>
          <a:xfrm flipV="1">
            <a:off x="1835661" y="4711508"/>
            <a:ext cx="0" cy="2071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Düz Bağlayıcı 132">
            <a:extLst>
              <a:ext uri="{FF2B5EF4-FFF2-40B4-BE49-F238E27FC236}">
                <a16:creationId xmlns:a16="http://schemas.microsoft.com/office/drawing/2014/main" id="{391E23A9-68EE-4304-9044-C788FF805FBC}"/>
              </a:ext>
            </a:extLst>
          </p:cNvPr>
          <p:cNvCxnSpPr>
            <a:cxnSpLocks/>
            <a:stCxn id="112" idx="0"/>
            <a:endCxn id="119" idx="2"/>
          </p:cNvCxnSpPr>
          <p:nvPr/>
        </p:nvCxnSpPr>
        <p:spPr>
          <a:xfrm flipV="1">
            <a:off x="6538093" y="4709450"/>
            <a:ext cx="456" cy="1937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Düz Bağlayıcı 135">
            <a:extLst>
              <a:ext uri="{FF2B5EF4-FFF2-40B4-BE49-F238E27FC236}">
                <a16:creationId xmlns:a16="http://schemas.microsoft.com/office/drawing/2014/main" id="{9862A419-16CF-454D-8F60-82BCE6B335F5}"/>
              </a:ext>
            </a:extLst>
          </p:cNvPr>
          <p:cNvCxnSpPr>
            <a:cxnSpLocks/>
            <a:stCxn id="114" idx="0"/>
            <a:endCxn id="120" idx="2"/>
          </p:cNvCxnSpPr>
          <p:nvPr/>
        </p:nvCxnSpPr>
        <p:spPr>
          <a:xfrm flipH="1" flipV="1">
            <a:off x="8790169" y="4705326"/>
            <a:ext cx="1131" cy="19788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Dikdörtgen: Köşeleri Yuvarlatılmış 139">
            <a:extLst>
              <a:ext uri="{FF2B5EF4-FFF2-40B4-BE49-F238E27FC236}">
                <a16:creationId xmlns:a16="http://schemas.microsoft.com/office/drawing/2014/main" id="{74F2E3AC-06FE-4EBC-8BCD-3AE4CC99D6D8}"/>
              </a:ext>
            </a:extLst>
          </p:cNvPr>
          <p:cNvSpPr/>
          <p:nvPr/>
        </p:nvSpPr>
        <p:spPr>
          <a:xfrm>
            <a:off x="7784343" y="3126571"/>
            <a:ext cx="1513026" cy="759395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1200" b="1" dirty="0" err="1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Doç.Dr</a:t>
            </a:r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. Rıfat HACIOĞLU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Titillium Web" panose="00000500000000000000" pitchFamily="2" charset="-94"/>
            </a:endParaRPr>
          </a:p>
        </p:txBody>
      </p:sp>
      <p:sp>
        <p:nvSpPr>
          <p:cNvPr id="141" name="Dikdörtgen: Köşeleri Yuvarlatılmış 140">
            <a:extLst>
              <a:ext uri="{FF2B5EF4-FFF2-40B4-BE49-F238E27FC236}">
                <a16:creationId xmlns:a16="http://schemas.microsoft.com/office/drawing/2014/main" id="{20C2107C-B2D1-4BB6-906C-FC76B4782E34}"/>
              </a:ext>
            </a:extLst>
          </p:cNvPr>
          <p:cNvSpPr/>
          <p:nvPr/>
        </p:nvSpPr>
        <p:spPr>
          <a:xfrm>
            <a:off x="8272711" y="3659447"/>
            <a:ext cx="1168400" cy="324149"/>
          </a:xfrm>
          <a:prstGeom prst="round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Ders Sorumlusu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sp>
        <p:nvSpPr>
          <p:cNvPr id="142" name="Dikdörtgen: Köşeleri Yuvarlatılmış 141">
            <a:extLst>
              <a:ext uri="{FF2B5EF4-FFF2-40B4-BE49-F238E27FC236}">
                <a16:creationId xmlns:a16="http://schemas.microsoft.com/office/drawing/2014/main" id="{B7DE7E7F-D0B5-4E3E-9C1E-B77097503413}"/>
              </a:ext>
            </a:extLst>
          </p:cNvPr>
          <p:cNvSpPr/>
          <p:nvPr/>
        </p:nvSpPr>
        <p:spPr>
          <a:xfrm>
            <a:off x="3387892" y="3008566"/>
            <a:ext cx="1531614" cy="636179"/>
          </a:xfrm>
          <a:prstGeom prst="roundRect">
            <a:avLst/>
          </a:prstGeom>
          <a:solidFill>
            <a:srgbClr val="A9D18E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Hüseyin SERTKAYA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Titillium Web" panose="00000500000000000000" pitchFamily="2" charset="-94"/>
            </a:endParaRPr>
          </a:p>
          <a:p>
            <a:pPr algn="ctr"/>
            <a:r>
              <a:rPr lang="tr-TR" sz="1200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170106203065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Titillium Web" panose="00000500000000000000" pitchFamily="2" charset="-94"/>
            </a:endParaRPr>
          </a:p>
        </p:txBody>
      </p:sp>
      <p:sp>
        <p:nvSpPr>
          <p:cNvPr id="104" name="Dikdörtgen: Köşeleri Yuvarlatılmış 103">
            <a:extLst>
              <a:ext uri="{FF2B5EF4-FFF2-40B4-BE49-F238E27FC236}">
                <a16:creationId xmlns:a16="http://schemas.microsoft.com/office/drawing/2014/main" id="{187E4798-6D24-4F7C-AD84-7E1EA1CC99BD}"/>
              </a:ext>
            </a:extLst>
          </p:cNvPr>
          <p:cNvSpPr/>
          <p:nvPr/>
        </p:nvSpPr>
        <p:spPr>
          <a:xfrm>
            <a:off x="3876531" y="3550329"/>
            <a:ext cx="1168400" cy="324149"/>
          </a:xfrm>
          <a:prstGeom prst="roundRect">
            <a:avLst/>
          </a:prstGeom>
          <a:solidFill>
            <a:srgbClr val="6DA8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b="1" dirty="0">
                <a:solidFill>
                  <a:schemeClr val="bg1"/>
                </a:solidFill>
                <a:latin typeface="Titillium Web" panose="00000500000000000000" pitchFamily="2" charset="-94"/>
              </a:rPr>
              <a:t>Takım Lideri</a:t>
            </a:r>
            <a:endParaRPr lang="en-US" sz="1200" b="1" dirty="0">
              <a:solidFill>
                <a:schemeClr val="bg1"/>
              </a:solidFill>
              <a:latin typeface="Titillium Web" panose="00000500000000000000" pitchFamily="2" charset="-94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336C69-DE59-41FB-BC4B-3BB5529F2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8" b="29745"/>
          <a:stretch/>
        </p:blipFill>
        <p:spPr bwMode="auto">
          <a:xfrm>
            <a:off x="2884071" y="4880853"/>
            <a:ext cx="889446" cy="835029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BBEC593-B670-4588-8A0B-B58A6B328CF5}"/>
              </a:ext>
            </a:extLst>
          </p:cNvPr>
          <p:cNvSpPr txBox="1"/>
          <p:nvPr/>
        </p:nvSpPr>
        <p:spPr>
          <a:xfrm>
            <a:off x="3768809" y="5067537"/>
            <a:ext cx="123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Osman TURGUT</a:t>
            </a:r>
          </a:p>
          <a:p>
            <a:pPr algn="r"/>
            <a:r>
              <a:rPr lang="tr-TR" sz="1200" dirty="0">
                <a:solidFill>
                  <a:schemeClr val="bg2">
                    <a:lumMod val="25000"/>
                  </a:schemeClr>
                </a:solidFill>
                <a:effectLst/>
                <a:latin typeface="Titillium Web" panose="00000500000000000000" pitchFamily="2" charset="-94"/>
                <a:ea typeface="Calibri" panose="020F0502020204030204" pitchFamily="34" charset="0"/>
              </a:rPr>
              <a:t>150160203056</a:t>
            </a:r>
            <a:endParaRPr lang="en-GB" sz="1200" dirty="0"/>
          </a:p>
        </p:txBody>
      </p:sp>
      <p:cxnSp>
        <p:nvCxnSpPr>
          <p:cNvPr id="160" name="Düz Bağlayıcı 159">
            <a:extLst>
              <a:ext uri="{FF2B5EF4-FFF2-40B4-BE49-F238E27FC236}">
                <a16:creationId xmlns:a16="http://schemas.microsoft.com/office/drawing/2014/main" id="{7093168F-8264-4D57-B201-71AD8B295EED}"/>
              </a:ext>
            </a:extLst>
          </p:cNvPr>
          <p:cNvCxnSpPr>
            <a:cxnSpLocks/>
            <a:stCxn id="110" idx="0"/>
            <a:endCxn id="118" idx="2"/>
          </p:cNvCxnSpPr>
          <p:nvPr/>
        </p:nvCxnSpPr>
        <p:spPr>
          <a:xfrm flipV="1">
            <a:off x="4154512" y="4712588"/>
            <a:ext cx="3" cy="1939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Metin kutusu 166">
            <a:extLst>
              <a:ext uri="{FF2B5EF4-FFF2-40B4-BE49-F238E27FC236}">
                <a16:creationId xmlns:a16="http://schemas.microsoft.com/office/drawing/2014/main" id="{E9FE4D40-AEA5-49C2-97D9-0F738E1ACC3C}"/>
              </a:ext>
            </a:extLst>
          </p:cNvPr>
          <p:cNvSpPr txBox="1"/>
          <p:nvPr/>
        </p:nvSpPr>
        <p:spPr>
          <a:xfrm>
            <a:off x="1341084" y="5049636"/>
            <a:ext cx="123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Hüseyin SERTKAYA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Titillium Web" panose="00000500000000000000" pitchFamily="2" charset="-94"/>
            </a:endParaRPr>
          </a:p>
          <a:p>
            <a:pPr algn="r"/>
            <a:r>
              <a:rPr lang="tr-TR" sz="1200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170106203065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Titillium Web" panose="00000500000000000000" pitchFamily="2" charset="-94"/>
            </a:endParaRPr>
          </a:p>
        </p:txBody>
      </p:sp>
      <p:pic>
        <p:nvPicPr>
          <p:cNvPr id="168" name="Picture 6">
            <a:extLst>
              <a:ext uri="{FF2B5EF4-FFF2-40B4-BE49-F238E27FC236}">
                <a16:creationId xmlns:a16="http://schemas.microsoft.com/office/drawing/2014/main" id="{6734FC57-8ACC-4CD6-895E-1622B35F0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512823" y="4918672"/>
            <a:ext cx="832395" cy="795195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9" name="Metin kutusu 168">
            <a:extLst>
              <a:ext uri="{FF2B5EF4-FFF2-40B4-BE49-F238E27FC236}">
                <a16:creationId xmlns:a16="http://schemas.microsoft.com/office/drawing/2014/main" id="{9DDE580D-9600-419D-8B5C-D9D3A11EAB22}"/>
              </a:ext>
            </a:extLst>
          </p:cNvPr>
          <p:cNvSpPr txBox="1"/>
          <p:nvPr/>
        </p:nvSpPr>
        <p:spPr>
          <a:xfrm>
            <a:off x="6066279" y="5052072"/>
            <a:ext cx="123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Ali CAN</a:t>
            </a:r>
          </a:p>
          <a:p>
            <a:r>
              <a:rPr lang="tr-TR" sz="1200" dirty="0">
                <a:solidFill>
                  <a:schemeClr val="bg2">
                    <a:lumMod val="25000"/>
                  </a:schemeClr>
                </a:solidFill>
                <a:effectLst/>
                <a:latin typeface="Titillium Web" panose="00000500000000000000" pitchFamily="2" charset="-94"/>
                <a:ea typeface="Calibri" panose="020F0502020204030204" pitchFamily="34" charset="0"/>
              </a:rPr>
              <a:t>150160203056</a:t>
            </a:r>
            <a:endParaRPr lang="en-GB" sz="1200" dirty="0"/>
          </a:p>
        </p:txBody>
      </p:sp>
      <p:sp>
        <p:nvSpPr>
          <p:cNvPr id="171" name="Metin kutusu 170">
            <a:extLst>
              <a:ext uri="{FF2B5EF4-FFF2-40B4-BE49-F238E27FC236}">
                <a16:creationId xmlns:a16="http://schemas.microsoft.com/office/drawing/2014/main" id="{F195C885-2862-4F1D-827D-607B52B00DA9}"/>
              </a:ext>
            </a:extLst>
          </p:cNvPr>
          <p:cNvSpPr txBox="1"/>
          <p:nvPr/>
        </p:nvSpPr>
        <p:spPr>
          <a:xfrm>
            <a:off x="8332591" y="5067536"/>
            <a:ext cx="123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b="1" dirty="0">
                <a:solidFill>
                  <a:schemeClr val="bg2">
                    <a:lumMod val="25000"/>
                  </a:schemeClr>
                </a:solidFill>
                <a:latin typeface="Titillium Web" panose="00000500000000000000" pitchFamily="2" charset="-94"/>
              </a:rPr>
              <a:t>Sercan AKIN</a:t>
            </a:r>
          </a:p>
          <a:p>
            <a:r>
              <a:rPr lang="tr-TR" sz="1200" dirty="0">
                <a:solidFill>
                  <a:schemeClr val="bg2">
                    <a:lumMod val="25000"/>
                  </a:schemeClr>
                </a:solidFill>
                <a:effectLst/>
                <a:latin typeface="Titillium Web" panose="00000500000000000000" pitchFamily="2" charset="-94"/>
                <a:ea typeface="Calibri" panose="020F0502020204030204" pitchFamily="34" charset="0"/>
              </a:rPr>
              <a:t>150160203056</a:t>
            </a:r>
            <a:endParaRPr lang="en-GB" sz="1200" dirty="0"/>
          </a:p>
        </p:txBody>
      </p:sp>
      <p:pic>
        <p:nvPicPr>
          <p:cNvPr id="1047" name="Resim 1046" descr="metin, adam, kişi, resim çerçevesi içeren bir resim&#10;&#10;Açıklama otomatik olarak oluşturuldu">
            <a:extLst>
              <a:ext uri="{FF2B5EF4-FFF2-40B4-BE49-F238E27FC236}">
                <a16:creationId xmlns:a16="http://schemas.microsoft.com/office/drawing/2014/main" id="{C4F8DC2B-A579-4D9C-8461-9E07B7D83A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546" r="10523" b="10777"/>
          <a:stretch/>
        </p:blipFill>
        <p:spPr>
          <a:xfrm>
            <a:off x="7596825" y="4895331"/>
            <a:ext cx="813828" cy="841876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51" name="Resim 1050" descr="duvar, kişi, iç mekan, poz içeren bir resim&#10;&#10;Açıklama otomatik olarak oluşturuldu">
            <a:extLst>
              <a:ext uri="{FF2B5EF4-FFF2-40B4-BE49-F238E27FC236}">
                <a16:creationId xmlns:a16="http://schemas.microsoft.com/office/drawing/2014/main" id="{1F30CDC8-8F63-4105-9ED5-AF1017D23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83" y="4883860"/>
            <a:ext cx="795195" cy="795195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9" name="Picture 6">
            <a:extLst>
              <a:ext uri="{FF2B5EF4-FFF2-40B4-BE49-F238E27FC236}">
                <a16:creationId xmlns:a16="http://schemas.microsoft.com/office/drawing/2014/main" id="{F5F6E053-B99E-4CCD-AA57-E4B47DCBF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2922468" y="3394466"/>
            <a:ext cx="832395" cy="795195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0" name="Dikdörtgen 179">
            <a:extLst>
              <a:ext uri="{FF2B5EF4-FFF2-40B4-BE49-F238E27FC236}">
                <a16:creationId xmlns:a16="http://schemas.microsoft.com/office/drawing/2014/main" id="{668E6432-A65E-47B4-B0A4-BD6FB72F050A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Metin kutusu 180">
            <a:extLst>
              <a:ext uri="{FF2B5EF4-FFF2-40B4-BE49-F238E27FC236}">
                <a16:creationId xmlns:a16="http://schemas.microsoft.com/office/drawing/2014/main" id="{C4F6EC5F-89B5-4289-A853-DBB28156E392}"/>
              </a:ext>
            </a:extLst>
          </p:cNvPr>
          <p:cNvSpPr txBox="1"/>
          <p:nvPr/>
        </p:nvSpPr>
        <p:spPr>
          <a:xfrm>
            <a:off x="4492974" y="1269741"/>
            <a:ext cx="3370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TAKIM ŞEMASI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pic>
        <p:nvPicPr>
          <p:cNvPr id="182" name="Picture 6">
            <a:extLst>
              <a:ext uri="{FF2B5EF4-FFF2-40B4-BE49-F238E27FC236}">
                <a16:creationId xmlns:a16="http://schemas.microsoft.com/office/drawing/2014/main" id="{E83C565A-97C3-41C0-8ADA-55BF60034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10802537" y="46160"/>
            <a:ext cx="1100191" cy="1051023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7793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A0B04C4E-DF16-4E21-8430-56691A22B938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EB79A4E-4AE2-408A-8C80-52C2F26F7B1D}"/>
              </a:ext>
            </a:extLst>
          </p:cNvPr>
          <p:cNvSpPr/>
          <p:nvPr/>
        </p:nvSpPr>
        <p:spPr>
          <a:xfrm>
            <a:off x="8215760" y="872963"/>
            <a:ext cx="3519050" cy="969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33A5921-91C1-4028-8F9B-6B0C79E72712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C7C11783-588D-4970-AF26-7188036EBEDA}"/>
              </a:ext>
            </a:extLst>
          </p:cNvPr>
          <p:cNvSpPr/>
          <p:nvPr/>
        </p:nvSpPr>
        <p:spPr>
          <a:xfrm>
            <a:off x="457201" y="1404959"/>
            <a:ext cx="3699163" cy="4954277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9CA9512-8DB2-47C6-BAAD-09D394A453D7}"/>
              </a:ext>
            </a:extLst>
          </p:cNvPr>
          <p:cNvSpPr txBox="1"/>
          <p:nvPr/>
        </p:nvSpPr>
        <p:spPr>
          <a:xfrm>
            <a:off x="692719" y="1598130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İÇERİK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49232C4D-4A79-4EBC-BF13-DAEE5E6B4F38}"/>
              </a:ext>
            </a:extLst>
          </p:cNvPr>
          <p:cNvSpPr/>
          <p:nvPr/>
        </p:nvSpPr>
        <p:spPr>
          <a:xfrm>
            <a:off x="692719" y="2493315"/>
            <a:ext cx="3228109" cy="538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1B56E6DC-05C2-49EA-A0B8-B66F7F21C319}"/>
              </a:ext>
            </a:extLst>
          </p:cNvPr>
          <p:cNvSpPr/>
          <p:nvPr/>
        </p:nvSpPr>
        <p:spPr>
          <a:xfrm>
            <a:off x="692720" y="3261794"/>
            <a:ext cx="3228109" cy="538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ikdörtgen: Köşeleri Yuvarlatılmış 23">
            <a:extLst>
              <a:ext uri="{FF2B5EF4-FFF2-40B4-BE49-F238E27FC236}">
                <a16:creationId xmlns:a16="http://schemas.microsoft.com/office/drawing/2014/main" id="{3579F5AD-1492-4518-993D-CF00153D63B1}"/>
              </a:ext>
            </a:extLst>
          </p:cNvPr>
          <p:cNvSpPr/>
          <p:nvPr/>
        </p:nvSpPr>
        <p:spPr>
          <a:xfrm>
            <a:off x="692720" y="4009225"/>
            <a:ext cx="3228109" cy="538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ikdörtgen: Köşeleri Yuvarlatılmış 25">
            <a:extLst>
              <a:ext uri="{FF2B5EF4-FFF2-40B4-BE49-F238E27FC236}">
                <a16:creationId xmlns:a16="http://schemas.microsoft.com/office/drawing/2014/main" id="{A7C93124-C5AE-4C6C-B585-77E407DB87C6}"/>
              </a:ext>
            </a:extLst>
          </p:cNvPr>
          <p:cNvSpPr/>
          <p:nvPr/>
        </p:nvSpPr>
        <p:spPr>
          <a:xfrm>
            <a:off x="692720" y="4777798"/>
            <a:ext cx="3228109" cy="538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ikdörtgen: Köşeleri Yuvarlatılmış 27">
            <a:extLst>
              <a:ext uri="{FF2B5EF4-FFF2-40B4-BE49-F238E27FC236}">
                <a16:creationId xmlns:a16="http://schemas.microsoft.com/office/drawing/2014/main" id="{0515E644-B72A-44A7-9C4B-DE1C7E078882}"/>
              </a:ext>
            </a:extLst>
          </p:cNvPr>
          <p:cNvSpPr/>
          <p:nvPr/>
        </p:nvSpPr>
        <p:spPr>
          <a:xfrm>
            <a:off x="692721" y="5550816"/>
            <a:ext cx="3228109" cy="538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5B6A385-D915-4458-951F-75D17D7E64A4}"/>
              </a:ext>
            </a:extLst>
          </p:cNvPr>
          <p:cNvSpPr txBox="1"/>
          <p:nvPr/>
        </p:nvSpPr>
        <p:spPr>
          <a:xfrm>
            <a:off x="692719" y="2566007"/>
            <a:ext cx="2493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202020"/>
                </a:solidFill>
                <a:latin typeface="Titillium Web" panose="00000500000000000000" pitchFamily="2" charset="-94"/>
                <a:ea typeface="Verdana" panose="020B0604030504040204" pitchFamily="34" charset="0"/>
              </a:rPr>
              <a:t>Amaç ve Hedefler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66AE4739-71BF-48F1-BB9E-3F806CFFA811}"/>
              </a:ext>
            </a:extLst>
          </p:cNvPr>
          <p:cNvSpPr txBox="1"/>
          <p:nvPr/>
        </p:nvSpPr>
        <p:spPr>
          <a:xfrm>
            <a:off x="692719" y="3315081"/>
            <a:ext cx="2493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202020"/>
                </a:solidFill>
                <a:latin typeface="Titillium Web" panose="00000500000000000000" pitchFamily="2" charset="-94"/>
                <a:ea typeface="Verdana" panose="020B0604030504040204" pitchFamily="34" charset="0"/>
              </a:rPr>
              <a:t>Sistem Blok Şeması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1AE0A074-E490-4A05-88AB-154AB062A784}"/>
              </a:ext>
            </a:extLst>
          </p:cNvPr>
          <p:cNvSpPr txBox="1"/>
          <p:nvPr/>
        </p:nvSpPr>
        <p:spPr>
          <a:xfrm>
            <a:off x="692719" y="4074798"/>
            <a:ext cx="3228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202020"/>
                </a:solidFill>
                <a:latin typeface="Titillium Web" panose="00000500000000000000" pitchFamily="2" charset="-94"/>
                <a:ea typeface="Verdana" panose="020B0604030504040204" pitchFamily="34" charset="0"/>
              </a:rPr>
              <a:t>Algoritma/Akış Diyagramı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D999F48F-F15F-4ACC-86F8-D8BE59DAE4B3}"/>
              </a:ext>
            </a:extLst>
          </p:cNvPr>
          <p:cNvSpPr txBox="1"/>
          <p:nvPr/>
        </p:nvSpPr>
        <p:spPr>
          <a:xfrm>
            <a:off x="692719" y="4851008"/>
            <a:ext cx="3051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202020"/>
                </a:solidFill>
                <a:latin typeface="Titillium Web" panose="00000500000000000000" pitchFamily="2" charset="-94"/>
                <a:ea typeface="Verdana" panose="020B0604030504040204" pitchFamily="34" charset="0"/>
              </a:rPr>
              <a:t>Sonuçlar ve Yorumlar 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8EB341FE-9869-4C9C-948D-160BC8C27D6F}"/>
              </a:ext>
            </a:extLst>
          </p:cNvPr>
          <p:cNvSpPr txBox="1"/>
          <p:nvPr/>
        </p:nvSpPr>
        <p:spPr>
          <a:xfrm>
            <a:off x="692719" y="5624026"/>
            <a:ext cx="2493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202020"/>
                </a:solidFill>
                <a:latin typeface="Titillium Web" panose="00000500000000000000" pitchFamily="2" charset="-94"/>
                <a:ea typeface="Verdana" panose="020B0604030504040204" pitchFamily="34" charset="0"/>
              </a:rPr>
              <a:t>Deneme Sürüşü</a:t>
            </a:r>
          </a:p>
        </p:txBody>
      </p: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E1322840-4DB5-4E42-B029-62887D00AC05}"/>
              </a:ext>
            </a:extLst>
          </p:cNvPr>
          <p:cNvCxnSpPr>
            <a:cxnSpLocks/>
          </p:cNvCxnSpPr>
          <p:nvPr/>
        </p:nvCxnSpPr>
        <p:spPr>
          <a:xfrm>
            <a:off x="4156364" y="1404959"/>
            <a:ext cx="775854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2E164816-A642-4285-80F9-771D46DFE821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7B6F815F-5873-472B-8E4C-33EEFF4C8B96}"/>
              </a:ext>
            </a:extLst>
          </p:cNvPr>
          <p:cNvSpPr txBox="1"/>
          <p:nvPr/>
        </p:nvSpPr>
        <p:spPr>
          <a:xfrm>
            <a:off x="457191" y="6508800"/>
            <a:ext cx="214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Hüseyin SERTKAYA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73BEBBCD-E88E-47BF-B670-235C3A7A55E3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D50FA34D-25E8-45C4-A47C-E1D70EEC8274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3/10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13C18BB-D51E-4449-98B3-240CF56C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68" y="1952073"/>
            <a:ext cx="4102677" cy="3932781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D9BB2036-21A7-45B3-889E-3F11CBB8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10802541" y="46160"/>
            <a:ext cx="1100188" cy="1051020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0383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22F9444-28C0-4A02-A630-0BBF719898D1}"/>
              </a:ext>
            </a:extLst>
          </p:cNvPr>
          <p:cNvSpPr txBox="1"/>
          <p:nvPr/>
        </p:nvSpPr>
        <p:spPr>
          <a:xfrm>
            <a:off x="3935661" y="1228248"/>
            <a:ext cx="62388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Amaç ve Hedefler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59" y="872963"/>
            <a:ext cx="3423115" cy="96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169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Sercan AKIN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4/10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2A58B9B-C04C-4DCB-983E-E5F1F911746F}"/>
              </a:ext>
            </a:extLst>
          </p:cNvPr>
          <p:cNvSpPr txBox="1"/>
          <p:nvPr/>
        </p:nvSpPr>
        <p:spPr>
          <a:xfrm>
            <a:off x="457190" y="2312865"/>
            <a:ext cx="638811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Bu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proje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hem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kendi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ekseni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hem de horizontal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açı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hareketi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günün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her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saati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güneş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takibi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paneli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güneşe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dik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konumlandırılacak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panelin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maksimum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verimi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sağlanır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.</a:t>
            </a:r>
            <a:endParaRPr lang="tr-TR" sz="1800" b="0" i="0" u="none" strike="noStrike" dirty="0">
              <a:solidFill>
                <a:srgbClr val="000000"/>
              </a:solidFill>
              <a:effectLst/>
              <a:latin typeface="Titillium Web" panose="00000500000000000000" pitchFamily="2" charset="-94"/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Bu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projede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üretilen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enerjiyi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pillerde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depolamayı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ve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akım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gerilim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sensörü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üretilen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enerjiyi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gerçek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zamanlı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ölçmeyi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hedeflemekteyiz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.</a:t>
            </a:r>
            <a:endParaRPr lang="tr-TR" dirty="0">
              <a:solidFill>
                <a:srgbClr val="000000"/>
              </a:solidFill>
              <a:latin typeface="Titillium Web" panose="00000500000000000000" pitchFamily="2" charset="-94"/>
            </a:endParaRP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Ayrıca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akım</a:t>
            </a:r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-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gerilim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sensöründen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gelen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bilginin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bir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SD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karta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yazılması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saat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verim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gibi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bilgilere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ulaşılması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sağlanacaktır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. </a:t>
            </a:r>
            <a:endParaRPr lang="en-GB" b="0" dirty="0">
              <a:effectLst/>
              <a:latin typeface="Titillium Web" panose="00000500000000000000" pitchFamily="2" charset="-94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tr-TR" dirty="0">
                <a:latin typeface="Titillium Web" panose="00000500000000000000" pitchFamily="2" charset="-94"/>
              </a:rPr>
              <a:t>P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rojemiz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enerji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tasarrufu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için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içinde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çalışacak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olup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güneşin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batmasıyla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referans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kabul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edilen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konuma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gelecek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ve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bir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sonraki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çalışma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saatlerinin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başlamasını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bekleyecektir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tillium Web" panose="00000500000000000000" pitchFamily="2" charset="-94"/>
              </a:rPr>
              <a:t>.</a:t>
            </a:r>
            <a:endParaRPr lang="en-GB" dirty="0">
              <a:latin typeface="Titillium Web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53A0F0DD-E5DD-4FC9-8754-3DD023DD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964" y="2640404"/>
            <a:ext cx="4279910" cy="3209933"/>
          </a:xfrm>
          <a:prstGeom prst="rect">
            <a:avLst/>
          </a:prstGeom>
        </p:spPr>
      </p:pic>
      <p:pic>
        <p:nvPicPr>
          <p:cNvPr id="14" name="Resim 13" descr="metin, adam, kişi, resim çerçevesi içeren bir resim&#10;&#10;Açıklama otomatik olarak oluşturuldu">
            <a:extLst>
              <a:ext uri="{FF2B5EF4-FFF2-40B4-BE49-F238E27FC236}">
                <a16:creationId xmlns:a16="http://schemas.microsoft.com/office/drawing/2014/main" id="{E348D511-10A8-42B3-B441-81221A6A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546" r="10523" b="10777"/>
          <a:stretch/>
        </p:blipFill>
        <p:spPr>
          <a:xfrm>
            <a:off x="10857246" y="48160"/>
            <a:ext cx="1057665" cy="1094117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3050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22F9444-28C0-4A02-A630-0BBF719898D1}"/>
              </a:ext>
            </a:extLst>
          </p:cNvPr>
          <p:cNvSpPr txBox="1"/>
          <p:nvPr/>
        </p:nvSpPr>
        <p:spPr>
          <a:xfrm>
            <a:off x="3601832" y="1259882"/>
            <a:ext cx="62388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Sistem Blok Şeması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60" y="872963"/>
            <a:ext cx="3519050" cy="79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1978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Osman TURGUT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5/10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28AF3BD-7E94-4658-8D3B-449B87449B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" y="2276906"/>
            <a:ext cx="8294843" cy="4129496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5F2B51D6-4F73-418E-82BF-15D82FF2A3B4}"/>
              </a:ext>
            </a:extLst>
          </p:cNvPr>
          <p:cNvSpPr txBox="1"/>
          <p:nvPr/>
        </p:nvSpPr>
        <p:spPr>
          <a:xfrm>
            <a:off x="7620000" y="2376015"/>
            <a:ext cx="42949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Sistemimizin güç analizini yapabilmek için iki tane INA226 akım ve gerilim </a:t>
            </a:r>
            <a:r>
              <a:rPr lang="tr-TR" dirty="0" err="1">
                <a:solidFill>
                  <a:srgbClr val="000000"/>
                </a:solidFill>
                <a:latin typeface="Titillium Web" panose="00000500000000000000" pitchFamily="2" charset="-94"/>
              </a:rPr>
              <a:t>sensörü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kullanılması düşünüldü.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Dört adet LDR’den gelen verilere göre iki motorumuz güneş panelinin uygun yönde dönmesini sağlanacaktır.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Acil durum butonuna aktarılan fonksiyon sayesinde motorlar başlangıç noktasına gelerek durması sağlandı.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Şarj regülatörü enerjinin depolanması için uygun gerilim dönüşümü sağlamıştır.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C74608F-6E73-4854-8C85-4F24B11A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8" b="29745"/>
          <a:stretch/>
        </p:blipFill>
        <p:spPr bwMode="auto">
          <a:xfrm>
            <a:off x="10863155" y="41422"/>
            <a:ext cx="1118432" cy="1050005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F5A39D6-B9CC-42B9-AD44-C5BFE241A79F}"/>
              </a:ext>
            </a:extLst>
          </p:cNvPr>
          <p:cNvSpPr txBox="1"/>
          <p:nvPr/>
        </p:nvSpPr>
        <p:spPr>
          <a:xfrm>
            <a:off x="4870450" y="4737100"/>
            <a:ext cx="332142" cy="230832"/>
          </a:xfrm>
          <a:prstGeom prst="rect">
            <a:avLst/>
          </a:prstGeom>
          <a:solidFill>
            <a:srgbClr val="FFC402"/>
          </a:solidFill>
        </p:spPr>
        <p:txBody>
          <a:bodyPr wrap="none" rtlCol="0">
            <a:spAutoFit/>
          </a:bodyPr>
          <a:lstStyle/>
          <a:p>
            <a:r>
              <a:rPr lang="tr-TR" sz="900" dirty="0"/>
              <a:t>I2C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08609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6083816" y="879083"/>
            <a:ext cx="581891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22F9444-28C0-4A02-A630-0BBF719898D1}"/>
              </a:ext>
            </a:extLst>
          </p:cNvPr>
          <p:cNvSpPr txBox="1"/>
          <p:nvPr/>
        </p:nvSpPr>
        <p:spPr>
          <a:xfrm>
            <a:off x="6180378" y="1055698"/>
            <a:ext cx="6369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Algoritma/Akış Diyagramı</a:t>
            </a:r>
            <a:endParaRPr lang="en-GB" sz="32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6083816" y="750412"/>
            <a:ext cx="5117584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Ali CAN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6/10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F62838-20CC-4F55-AAAF-0DB5DAD3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8" y="169310"/>
            <a:ext cx="5470568" cy="63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E1B4577-8A0E-4DAD-AFEC-9A6815CB242E}"/>
              </a:ext>
            </a:extLst>
          </p:cNvPr>
          <p:cNvSpPr txBox="1"/>
          <p:nvPr/>
        </p:nvSpPr>
        <p:spPr>
          <a:xfrm>
            <a:off x="6134081" y="1807201"/>
            <a:ext cx="4488873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Sistemde Kullanılan Kesmeler;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Buton Kesmesi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Gecikme(</a:t>
            </a:r>
            <a:r>
              <a:rPr lang="tr-TR" dirty="0" err="1">
                <a:solidFill>
                  <a:srgbClr val="000000"/>
                </a:solidFill>
                <a:latin typeface="Titillium Web" panose="00000500000000000000" pitchFamily="2" charset="-94"/>
              </a:rPr>
              <a:t>delay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) Kesmesi</a:t>
            </a:r>
          </a:p>
          <a:p>
            <a:pPr lvl="1"/>
            <a:endParaRPr lang="tr-TR" dirty="0">
              <a:solidFill>
                <a:srgbClr val="000000"/>
              </a:solidFill>
              <a:latin typeface="Titillium Web" panose="00000500000000000000" pitchFamily="2" charset="-94"/>
            </a:endParaRPr>
          </a:p>
          <a:p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Akım- Gerilim Hesabı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volt =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deger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 *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referans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) / 1023 * 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tr-TR" dirty="0"/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Current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(mA)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 = volt / 2.2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tr-TR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7C5D3763-4616-472D-A4F5-030C7508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958" y="3903502"/>
            <a:ext cx="2583916" cy="229752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A8CBAB2-E0B3-4107-9716-27A01FF5F426}"/>
              </a:ext>
            </a:extLst>
          </p:cNvPr>
          <p:cNvSpPr txBox="1"/>
          <p:nvPr/>
        </p:nvSpPr>
        <p:spPr>
          <a:xfrm>
            <a:off x="7326041" y="3949190"/>
            <a:ext cx="189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Cambria Math" panose="02040503050406030204" pitchFamily="18" charset="0"/>
              </a:rPr>
              <a:t>R1=R2=2k</a:t>
            </a:r>
            <a:r>
              <a:rPr lang="el-GR" dirty="0">
                <a:solidFill>
                  <a:srgbClr val="000000"/>
                </a:solidFill>
                <a:latin typeface="Cambria Math" panose="02040503050406030204" pitchFamily="18" charset="0"/>
              </a:rPr>
              <a:t>Ω</a:t>
            </a:r>
            <a:endParaRPr lang="en-GB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14" name="Resim 13" descr="duvar, kişi, iç mekan, poz içeren bir resim&#10;&#10;Açıklama otomatik olarak oluşturuldu">
            <a:extLst>
              <a:ext uri="{FF2B5EF4-FFF2-40B4-BE49-F238E27FC236}">
                <a16:creationId xmlns:a16="http://schemas.microsoft.com/office/drawing/2014/main" id="{1758BCED-8092-42A0-B14E-DB7AECDAF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33" y="42412"/>
            <a:ext cx="795195" cy="795195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9032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56C20556-CB7A-4A05-BA06-BF499DF8728C}"/>
              </a:ext>
            </a:extLst>
          </p:cNvPr>
          <p:cNvSpPr/>
          <p:nvPr/>
        </p:nvSpPr>
        <p:spPr>
          <a:xfrm>
            <a:off x="457180" y="2111341"/>
            <a:ext cx="11457732" cy="4314746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59" y="872963"/>
            <a:ext cx="3423115" cy="96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214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Hüseyin SERTKAYA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7/10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1768EE0C-3694-4747-9E4E-BA492BBF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93" y="2401377"/>
            <a:ext cx="3628566" cy="2721425"/>
          </a:xfrm>
          <a:prstGeom prst="rect">
            <a:avLst/>
          </a:prstGeom>
        </p:spPr>
      </p:pic>
      <p:pic>
        <p:nvPicPr>
          <p:cNvPr id="22" name="Resim 21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D927C316-DA62-4C09-9DD9-E10FDCE7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" y="2401377"/>
            <a:ext cx="3628566" cy="272142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D5AEFDE-E9DC-4B42-8219-A35ED6402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03" y="2401377"/>
            <a:ext cx="3628566" cy="2721425"/>
          </a:xfrm>
          <a:prstGeom prst="rect">
            <a:avLst/>
          </a:prstGeom>
        </p:spPr>
      </p:pic>
      <p:cxnSp>
        <p:nvCxnSpPr>
          <p:cNvPr id="21" name="Düz Bağlayıcı 20">
            <a:extLst>
              <a:ext uri="{FF2B5EF4-FFF2-40B4-BE49-F238E27FC236}">
                <a16:creationId xmlns:a16="http://schemas.microsoft.com/office/drawing/2014/main" id="{FDE6F943-88F4-4D6E-A982-859A25BD648B}"/>
              </a:ext>
            </a:extLst>
          </p:cNvPr>
          <p:cNvCxnSpPr>
            <a:cxnSpLocks/>
          </p:cNvCxnSpPr>
          <p:nvPr/>
        </p:nvCxnSpPr>
        <p:spPr>
          <a:xfrm>
            <a:off x="4276725" y="2097932"/>
            <a:ext cx="0" cy="43281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Bağlayıcı 23">
            <a:extLst>
              <a:ext uri="{FF2B5EF4-FFF2-40B4-BE49-F238E27FC236}">
                <a16:creationId xmlns:a16="http://schemas.microsoft.com/office/drawing/2014/main" id="{61A0A021-C857-42B5-A67B-26E825BCC46C}"/>
              </a:ext>
            </a:extLst>
          </p:cNvPr>
          <p:cNvCxnSpPr>
            <a:cxnSpLocks/>
          </p:cNvCxnSpPr>
          <p:nvPr/>
        </p:nvCxnSpPr>
        <p:spPr>
          <a:xfrm>
            <a:off x="8074025" y="2097932"/>
            <a:ext cx="0" cy="43281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Bağlayıcı 24">
            <a:extLst>
              <a:ext uri="{FF2B5EF4-FFF2-40B4-BE49-F238E27FC236}">
                <a16:creationId xmlns:a16="http://schemas.microsoft.com/office/drawing/2014/main" id="{333E8AD9-AF94-49BC-B58B-3F0417169B82}"/>
              </a:ext>
            </a:extLst>
          </p:cNvPr>
          <p:cNvCxnSpPr>
            <a:cxnSpLocks/>
          </p:cNvCxnSpPr>
          <p:nvPr/>
        </p:nvCxnSpPr>
        <p:spPr>
          <a:xfrm>
            <a:off x="457180" y="5375564"/>
            <a:ext cx="114577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B204F113-C7F5-4853-B4B0-08E38DE1DE86}"/>
              </a:ext>
            </a:extLst>
          </p:cNvPr>
          <p:cNvSpPr txBox="1"/>
          <p:nvPr/>
        </p:nvSpPr>
        <p:spPr>
          <a:xfrm>
            <a:off x="845115" y="5469826"/>
            <a:ext cx="331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Güneş panellerinin çıkış gerilimleri lamba ile test edilmiştir.</a:t>
            </a:r>
            <a:endParaRPr lang="en-GB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373DFA7E-71D6-4D1D-9349-3C6838E71131}"/>
              </a:ext>
            </a:extLst>
          </p:cNvPr>
          <p:cNvSpPr txBox="1"/>
          <p:nvPr/>
        </p:nvSpPr>
        <p:spPr>
          <a:xfrm>
            <a:off x="4502305" y="5469826"/>
            <a:ext cx="331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Sistemi besleyen pil ile regülatör devresi çıkış voltajı ayarlandı.</a:t>
            </a:r>
            <a:endParaRPr lang="en-GB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56CA32BF-3E8D-4D81-85EF-CA65A42C5636}"/>
              </a:ext>
            </a:extLst>
          </p:cNvPr>
          <p:cNvSpPr txBox="1"/>
          <p:nvPr/>
        </p:nvSpPr>
        <p:spPr>
          <a:xfrm>
            <a:off x="8153982" y="5469826"/>
            <a:ext cx="3760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rgbClr val="000000"/>
                </a:solidFill>
                <a:latin typeface="Titillium Web" panose="00000500000000000000" pitchFamily="2" charset="-94"/>
              </a:rPr>
              <a:t>Mikrokontrolcüye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tüm elektronik parçalar teker teker takılarak testleri yapılarak birleştirilmiştir.</a:t>
            </a:r>
            <a:endParaRPr lang="en-GB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8778345-B45C-4833-8824-0460ADEE749E}"/>
              </a:ext>
            </a:extLst>
          </p:cNvPr>
          <p:cNvSpPr txBox="1"/>
          <p:nvPr/>
        </p:nvSpPr>
        <p:spPr>
          <a:xfrm>
            <a:off x="2500734" y="1244265"/>
            <a:ext cx="7731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Montaj ve Test Aşamaları(1/2)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D1144324-D6D0-45EA-ACDF-1A2CCC25D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10802541" y="46160"/>
            <a:ext cx="1100188" cy="1051020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7037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56C20556-CB7A-4A05-BA06-BF499DF8728C}"/>
              </a:ext>
            </a:extLst>
          </p:cNvPr>
          <p:cNvSpPr/>
          <p:nvPr/>
        </p:nvSpPr>
        <p:spPr>
          <a:xfrm>
            <a:off x="457180" y="2161432"/>
            <a:ext cx="11457732" cy="1897864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59" y="872963"/>
            <a:ext cx="3423115" cy="945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214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Hüseyin SERTKAYA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8/10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Resim 11" descr="tablo, mavi, yerleştirme içeren bir resim&#10;&#10;Açıklama otomatik olarak oluşturuldu">
            <a:extLst>
              <a:ext uri="{FF2B5EF4-FFF2-40B4-BE49-F238E27FC236}">
                <a16:creationId xmlns:a16="http://schemas.microsoft.com/office/drawing/2014/main" id="{11123932-E531-4ABA-A3C4-F2EF22F09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30144" b="33344"/>
          <a:stretch/>
        </p:blipFill>
        <p:spPr>
          <a:xfrm>
            <a:off x="702631" y="2407670"/>
            <a:ext cx="4592566" cy="1374912"/>
          </a:xfrm>
          <a:prstGeom prst="rect">
            <a:avLst/>
          </a:prstGeom>
        </p:spPr>
      </p:pic>
      <p:pic>
        <p:nvPicPr>
          <p:cNvPr id="13" name="Resim 12" descr="oturma, oyuncak, tablo, küçük içeren bir resim&#10;&#10;Açıklama otomatik olarak oluşturuldu">
            <a:extLst>
              <a:ext uri="{FF2B5EF4-FFF2-40B4-BE49-F238E27FC236}">
                <a16:creationId xmlns:a16="http://schemas.microsoft.com/office/drawing/2014/main" id="{A9D95094-A337-4B86-BA82-F39D4ADC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5" b="15923"/>
          <a:stretch/>
        </p:blipFill>
        <p:spPr>
          <a:xfrm>
            <a:off x="5465453" y="2407668"/>
            <a:ext cx="1999541" cy="1374913"/>
          </a:xfrm>
          <a:prstGeom prst="rect">
            <a:avLst/>
          </a:prstGeom>
        </p:spPr>
      </p:pic>
      <p:pic>
        <p:nvPicPr>
          <p:cNvPr id="14" name="Resim 13" descr="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B098C904-7F9E-429F-BB11-EBDA60778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2" b="33756"/>
          <a:stretch/>
        </p:blipFill>
        <p:spPr>
          <a:xfrm>
            <a:off x="7677699" y="2407668"/>
            <a:ext cx="1980503" cy="133983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EFF61FF-8675-4B32-9A1F-83E18C10F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04" y="2420230"/>
            <a:ext cx="1816467" cy="1362351"/>
          </a:xfrm>
          <a:prstGeom prst="rect">
            <a:avLst/>
          </a:prstGeom>
        </p:spPr>
      </p:pic>
      <p:sp>
        <p:nvSpPr>
          <p:cNvPr id="24" name="Dikdörtgen 23">
            <a:extLst>
              <a:ext uri="{FF2B5EF4-FFF2-40B4-BE49-F238E27FC236}">
                <a16:creationId xmlns:a16="http://schemas.microsoft.com/office/drawing/2014/main" id="{89D6CD52-5F57-494B-83AD-C57CF7195E45}"/>
              </a:ext>
            </a:extLst>
          </p:cNvPr>
          <p:cNvSpPr/>
          <p:nvPr/>
        </p:nvSpPr>
        <p:spPr>
          <a:xfrm>
            <a:off x="457180" y="4226576"/>
            <a:ext cx="11457732" cy="189786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F3804052-93D6-4E90-8328-2A878E2A411F}"/>
              </a:ext>
            </a:extLst>
          </p:cNvPr>
          <p:cNvCxnSpPr/>
          <p:nvPr/>
        </p:nvCxnSpPr>
        <p:spPr>
          <a:xfrm>
            <a:off x="5381625" y="2161432"/>
            <a:ext cx="0" cy="39630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ECDE8693-22EF-45FD-849C-9420DC8BC9F2}"/>
              </a:ext>
            </a:extLst>
          </p:cNvPr>
          <p:cNvCxnSpPr/>
          <p:nvPr/>
        </p:nvCxnSpPr>
        <p:spPr>
          <a:xfrm>
            <a:off x="7572375" y="2161432"/>
            <a:ext cx="0" cy="39630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3136F0FB-39C5-4945-9D8A-36832CE3FBC8}"/>
              </a:ext>
            </a:extLst>
          </p:cNvPr>
          <p:cNvCxnSpPr/>
          <p:nvPr/>
        </p:nvCxnSpPr>
        <p:spPr>
          <a:xfrm>
            <a:off x="9782175" y="2161432"/>
            <a:ext cx="0" cy="39630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3B576080-9CE6-4558-9113-31BDC288BD80}"/>
              </a:ext>
            </a:extLst>
          </p:cNvPr>
          <p:cNvSpPr txBox="1"/>
          <p:nvPr/>
        </p:nvSpPr>
        <p:spPr>
          <a:xfrm>
            <a:off x="702630" y="4502727"/>
            <a:ext cx="440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Mekanik parçaların üretimi 3D Printer ile gerçekleştirilmiştir.</a:t>
            </a:r>
            <a:endParaRPr lang="en-GB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471A831E-BE55-4EFB-B108-8E1002FAAF34}"/>
              </a:ext>
            </a:extLst>
          </p:cNvPr>
          <p:cNvSpPr txBox="1"/>
          <p:nvPr/>
        </p:nvSpPr>
        <p:spPr>
          <a:xfrm>
            <a:off x="5436477" y="4443656"/>
            <a:ext cx="2020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rgbClr val="000000"/>
                </a:solidFill>
                <a:latin typeface="Titillium Web" panose="00000500000000000000" pitchFamily="2" charset="-94"/>
              </a:rPr>
              <a:t>LDR’lerin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mekanik </a:t>
            </a:r>
          </a:p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parçaya montajı </a:t>
            </a:r>
          </a:p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yapılmıştır.</a:t>
            </a:r>
          </a:p>
          <a:p>
            <a:pPr algn="ctr"/>
            <a:endParaRPr lang="en-GB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2B0CE851-28EF-4B67-809B-611C3B62C914}"/>
              </a:ext>
            </a:extLst>
          </p:cNvPr>
          <p:cNvSpPr txBox="1"/>
          <p:nvPr/>
        </p:nvSpPr>
        <p:spPr>
          <a:xfrm>
            <a:off x="7637932" y="4443656"/>
            <a:ext cx="2020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rgbClr val="000000"/>
                </a:solidFill>
                <a:latin typeface="Titillium Web" panose="00000500000000000000" pitchFamily="2" charset="-94"/>
              </a:rPr>
              <a:t>Servo</a:t>
            </a:r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 motorlar mekanik </a:t>
            </a:r>
          </a:p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parçaya montajı </a:t>
            </a:r>
          </a:p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yapılmıştır.</a:t>
            </a:r>
          </a:p>
          <a:p>
            <a:pPr algn="ctr"/>
            <a:endParaRPr lang="en-GB" dirty="0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D25DC66E-F6B7-4C48-B6AB-841AD7B45DAC}"/>
              </a:ext>
            </a:extLst>
          </p:cNvPr>
          <p:cNvSpPr txBox="1"/>
          <p:nvPr/>
        </p:nvSpPr>
        <p:spPr>
          <a:xfrm>
            <a:off x="9894642" y="4502727"/>
            <a:ext cx="2020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rgbClr val="000000"/>
                </a:solidFill>
                <a:latin typeface="Titillium Web" panose="00000500000000000000" pitchFamily="2" charset="-94"/>
              </a:rPr>
              <a:t>Güneş panelleri paralel bağlanarak mekanik parçaya montajı gerçekleştirilmiştir.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2DC08FED-6D10-41C7-A98F-6FD64771710C}"/>
              </a:ext>
            </a:extLst>
          </p:cNvPr>
          <p:cNvSpPr txBox="1"/>
          <p:nvPr/>
        </p:nvSpPr>
        <p:spPr>
          <a:xfrm>
            <a:off x="2500734" y="1244265"/>
            <a:ext cx="7731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Montaj ve Test Aşamaları(2/2)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5C7EAB5-6535-4A50-B2A8-0696B632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9800" r="7560" b="28100"/>
          <a:stretch/>
        </p:blipFill>
        <p:spPr bwMode="auto">
          <a:xfrm>
            <a:off x="10802541" y="46160"/>
            <a:ext cx="1100188" cy="1051020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371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5E02EBD3-70AB-458D-8F73-B8D8A384C187}"/>
              </a:ext>
            </a:extLst>
          </p:cNvPr>
          <p:cNvSpPr/>
          <p:nvPr/>
        </p:nvSpPr>
        <p:spPr>
          <a:xfrm>
            <a:off x="457190" y="1142277"/>
            <a:ext cx="11457732" cy="879829"/>
          </a:xfrm>
          <a:prstGeom prst="rect">
            <a:avLst/>
          </a:prstGeom>
          <a:solidFill>
            <a:srgbClr val="74796F"/>
          </a:solidFill>
          <a:ln>
            <a:solidFill>
              <a:srgbClr val="747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22F9444-28C0-4A02-A630-0BBF719898D1}"/>
              </a:ext>
            </a:extLst>
          </p:cNvPr>
          <p:cNvSpPr txBox="1"/>
          <p:nvPr/>
        </p:nvSpPr>
        <p:spPr>
          <a:xfrm>
            <a:off x="3422074" y="1228248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spc="600" dirty="0">
                <a:solidFill>
                  <a:schemeClr val="bg1"/>
                </a:solidFill>
                <a:latin typeface="Antonio Light" panose="02000303000000000000" pitchFamily="2" charset="-94"/>
              </a:rPr>
              <a:t>Sonuçlar ve Yorumlar</a:t>
            </a:r>
            <a:endParaRPr lang="en-GB" sz="4000" spc="600" dirty="0">
              <a:solidFill>
                <a:schemeClr val="bg1"/>
              </a:solidFill>
              <a:latin typeface="Antonio Light" panose="02000303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746FDB-2CE1-4C61-90A0-363273E8B0B1}"/>
              </a:ext>
            </a:extLst>
          </p:cNvPr>
          <p:cNvSpPr/>
          <p:nvPr/>
        </p:nvSpPr>
        <p:spPr>
          <a:xfrm>
            <a:off x="457191" y="877940"/>
            <a:ext cx="3699163" cy="969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E5F577-1B50-4037-9D6A-CFDC48F2A829}"/>
              </a:ext>
            </a:extLst>
          </p:cNvPr>
          <p:cNvSpPr/>
          <p:nvPr/>
        </p:nvSpPr>
        <p:spPr>
          <a:xfrm>
            <a:off x="8215760" y="872963"/>
            <a:ext cx="3519050" cy="96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20C52B-0D86-4556-9D39-DA5EC8DE3A5D}"/>
              </a:ext>
            </a:extLst>
          </p:cNvPr>
          <p:cNvSpPr/>
          <p:nvPr/>
        </p:nvSpPr>
        <p:spPr>
          <a:xfrm>
            <a:off x="4336475" y="877940"/>
            <a:ext cx="3699163" cy="96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6FFF07E-E0FF-4FA8-A380-019863A13184}"/>
              </a:ext>
            </a:extLst>
          </p:cNvPr>
          <p:cNvCxnSpPr>
            <a:cxnSpLocks/>
          </p:cNvCxnSpPr>
          <p:nvPr/>
        </p:nvCxnSpPr>
        <p:spPr>
          <a:xfrm>
            <a:off x="457191" y="6508800"/>
            <a:ext cx="1145772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7B54C0-DF63-4172-A1C2-307E37E326DD}"/>
              </a:ext>
            </a:extLst>
          </p:cNvPr>
          <p:cNvSpPr txBox="1"/>
          <p:nvPr/>
        </p:nvSpPr>
        <p:spPr>
          <a:xfrm>
            <a:off x="457191" y="6508800"/>
            <a:ext cx="169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Sunucu: Sercan AKIN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BB89B59-FCF0-4EC0-BD1E-7456D178627C}"/>
              </a:ext>
            </a:extLst>
          </p:cNvPr>
          <p:cNvSpPr txBox="1"/>
          <p:nvPr/>
        </p:nvSpPr>
        <p:spPr>
          <a:xfrm>
            <a:off x="3744481" y="6516872"/>
            <a:ext cx="406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EEM-419 Mikroişlemciler Final Sunumu || Grup: II-11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56241FC-78DD-47FF-9398-CFC1BE19284F}"/>
              </a:ext>
            </a:extLst>
          </p:cNvPr>
          <p:cNvSpPr txBox="1"/>
          <p:nvPr/>
        </p:nvSpPr>
        <p:spPr>
          <a:xfrm>
            <a:off x="11638874" y="6516872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2">
                    <a:lumMod val="75000"/>
                  </a:schemeClr>
                </a:solidFill>
              </a:rPr>
              <a:t>9/10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Resim 11" descr="metin, adam, kişi, resim çerçevesi içeren bir resim&#10;&#10;Açıklama otomatik olarak oluşturuldu">
            <a:extLst>
              <a:ext uri="{FF2B5EF4-FFF2-40B4-BE49-F238E27FC236}">
                <a16:creationId xmlns:a16="http://schemas.microsoft.com/office/drawing/2014/main" id="{C7F42A6B-6F7D-4D44-AF5E-1D27DF8A5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546" r="10523" b="10777"/>
          <a:stretch/>
        </p:blipFill>
        <p:spPr>
          <a:xfrm>
            <a:off x="10857246" y="48160"/>
            <a:ext cx="1057665" cy="1094117"/>
          </a:xfrm>
          <a:prstGeom prst="ellipse">
            <a:avLst/>
          </a:prstGeom>
          <a:solidFill>
            <a:srgbClr val="6DA827"/>
          </a:solidFill>
          <a:ln w="38100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2F4524FC-3F0E-4051-B3D3-D6377DF431FF}"/>
              </a:ext>
            </a:extLst>
          </p:cNvPr>
          <p:cNvSpPr txBox="1"/>
          <p:nvPr/>
        </p:nvSpPr>
        <p:spPr>
          <a:xfrm>
            <a:off x="457179" y="2469892"/>
            <a:ext cx="114577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dirty="0" err="1"/>
              <a:t>Yapmış</a:t>
            </a:r>
            <a:r>
              <a:rPr lang="en-GB" dirty="0"/>
              <a:t> </a:t>
            </a:r>
            <a:r>
              <a:rPr lang="en-GB" dirty="0" err="1"/>
              <a:t>olduğumuz</a:t>
            </a:r>
            <a:r>
              <a:rPr lang="en-GB" dirty="0"/>
              <a:t> </a:t>
            </a:r>
            <a:r>
              <a:rPr lang="en-GB" dirty="0" err="1"/>
              <a:t>testler</a:t>
            </a:r>
            <a:r>
              <a:rPr lang="en-GB" dirty="0"/>
              <a:t> </a:t>
            </a:r>
            <a:r>
              <a:rPr lang="en-GB" dirty="0" err="1"/>
              <a:t>sonucunda</a:t>
            </a:r>
            <a:r>
              <a:rPr lang="en-GB" dirty="0"/>
              <a:t> </a:t>
            </a:r>
            <a:r>
              <a:rPr lang="en-GB" dirty="0" err="1"/>
              <a:t>eşit</a:t>
            </a:r>
            <a:r>
              <a:rPr lang="en-GB" dirty="0"/>
              <a:t> panel </a:t>
            </a:r>
            <a:r>
              <a:rPr lang="en-GB" dirty="0" err="1"/>
              <a:t>yüzeyine</a:t>
            </a:r>
            <a:r>
              <a:rPr lang="en-GB" dirty="0"/>
              <a:t> </a:t>
            </a:r>
            <a:r>
              <a:rPr lang="en-GB" dirty="0" err="1"/>
              <a:t>sahip</a:t>
            </a:r>
            <a:r>
              <a:rPr lang="en-GB" dirty="0"/>
              <a:t> </a:t>
            </a:r>
            <a:r>
              <a:rPr lang="en-GB" dirty="0" err="1"/>
              <a:t>sabit</a:t>
            </a:r>
            <a:r>
              <a:rPr lang="en-GB" dirty="0"/>
              <a:t> </a:t>
            </a:r>
            <a:r>
              <a:rPr lang="en-GB" dirty="0" err="1"/>
              <a:t>güneş</a:t>
            </a:r>
            <a:r>
              <a:rPr lang="en-GB" dirty="0"/>
              <a:t> </a:t>
            </a:r>
            <a:r>
              <a:rPr lang="en-GB" dirty="0" err="1"/>
              <a:t>paneli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güneş</a:t>
            </a:r>
            <a:r>
              <a:rPr lang="en-GB" dirty="0"/>
              <a:t> </a:t>
            </a:r>
            <a:r>
              <a:rPr lang="en-GB" dirty="0" err="1"/>
              <a:t>takibi</a:t>
            </a:r>
            <a:r>
              <a:rPr lang="en-GB" dirty="0"/>
              <a:t> </a:t>
            </a:r>
            <a:r>
              <a:rPr lang="en-GB" dirty="0" err="1"/>
              <a:t>yapan</a:t>
            </a:r>
            <a:r>
              <a:rPr lang="en-GB" dirty="0"/>
              <a:t> </a:t>
            </a:r>
            <a:r>
              <a:rPr lang="en-GB" dirty="0" err="1"/>
              <a:t>projemiz</a:t>
            </a:r>
            <a:r>
              <a:rPr lang="en-GB" dirty="0"/>
              <a:t> </a:t>
            </a:r>
            <a:r>
              <a:rPr lang="en-GB" dirty="0" err="1"/>
              <a:t>arasında</a:t>
            </a:r>
            <a:r>
              <a:rPr lang="en-GB" dirty="0"/>
              <a:t> 25 </a:t>
            </a:r>
            <a:r>
              <a:rPr lang="en-GB" dirty="0" err="1"/>
              <a:t>Türk</a:t>
            </a:r>
            <a:r>
              <a:rPr lang="en-GB" dirty="0"/>
              <a:t> </a:t>
            </a:r>
            <a:r>
              <a:rPr lang="en-GB" dirty="0" err="1"/>
              <a:t>Lirası</a:t>
            </a:r>
            <a:r>
              <a:rPr lang="en-GB" dirty="0"/>
              <a:t> </a:t>
            </a:r>
            <a:r>
              <a:rPr lang="en-GB" dirty="0" err="1"/>
              <a:t>kadar</a:t>
            </a:r>
            <a:r>
              <a:rPr lang="en-GB" dirty="0"/>
              <a:t>(Servo </a:t>
            </a:r>
            <a:r>
              <a:rPr lang="en-GB" dirty="0" err="1"/>
              <a:t>ve</a:t>
            </a:r>
            <a:r>
              <a:rPr lang="en-GB" dirty="0"/>
              <a:t> LDR </a:t>
            </a:r>
            <a:r>
              <a:rPr lang="en-GB" dirty="0" err="1"/>
              <a:t>kaynaklı</a:t>
            </a:r>
            <a:r>
              <a:rPr lang="en-GB" dirty="0"/>
              <a:t>) </a:t>
            </a:r>
            <a:r>
              <a:rPr lang="en-GB" dirty="0" err="1"/>
              <a:t>kadarlık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fiyat</a:t>
            </a:r>
            <a:r>
              <a:rPr lang="en-GB" dirty="0"/>
              <a:t> </a:t>
            </a:r>
            <a:r>
              <a:rPr lang="en-GB" dirty="0" err="1"/>
              <a:t>farkı</a:t>
            </a:r>
            <a:r>
              <a:rPr lang="en-GB" dirty="0"/>
              <a:t> </a:t>
            </a:r>
            <a:r>
              <a:rPr lang="en-GB" dirty="0" err="1"/>
              <a:t>olduğu</a:t>
            </a:r>
            <a:r>
              <a:rPr lang="en-GB" dirty="0"/>
              <a:t> </a:t>
            </a:r>
            <a:r>
              <a:rPr lang="en-GB" dirty="0" err="1"/>
              <a:t>gözlemlenmiştir</a:t>
            </a:r>
            <a:r>
              <a:rPr lang="tr-TR" dirty="0"/>
              <a:t>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dirty="0" err="1"/>
              <a:t>Enerji</a:t>
            </a:r>
            <a:r>
              <a:rPr lang="en-GB" dirty="0"/>
              <a:t> </a:t>
            </a:r>
            <a:r>
              <a:rPr lang="en-GB" dirty="0" err="1"/>
              <a:t>verimlerini</a:t>
            </a:r>
            <a:r>
              <a:rPr lang="en-GB" dirty="0"/>
              <a:t> </a:t>
            </a:r>
            <a:r>
              <a:rPr lang="en-GB" dirty="0" err="1"/>
              <a:t>kıyaslayacak</a:t>
            </a:r>
            <a:r>
              <a:rPr lang="en-GB" dirty="0"/>
              <a:t> </a:t>
            </a:r>
            <a:r>
              <a:rPr lang="en-GB" dirty="0" err="1"/>
              <a:t>olursak</a:t>
            </a:r>
            <a:r>
              <a:rPr lang="en-GB" dirty="0"/>
              <a:t> %5-%7’lik </a:t>
            </a:r>
            <a:r>
              <a:rPr lang="en-GB" dirty="0" err="1"/>
              <a:t>verim</a:t>
            </a:r>
            <a:r>
              <a:rPr lang="en-GB" dirty="0"/>
              <a:t> </a:t>
            </a:r>
            <a:r>
              <a:rPr lang="en-GB" dirty="0" err="1"/>
              <a:t>farkı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güneş</a:t>
            </a:r>
            <a:r>
              <a:rPr lang="en-GB" dirty="0"/>
              <a:t> </a:t>
            </a:r>
            <a:r>
              <a:rPr lang="en-GB" dirty="0" err="1"/>
              <a:t>takip</a:t>
            </a:r>
            <a:r>
              <a:rPr lang="en-GB" dirty="0"/>
              <a:t> </a:t>
            </a:r>
            <a:r>
              <a:rPr lang="en-GB" dirty="0" err="1"/>
              <a:t>sistemli</a:t>
            </a:r>
            <a:r>
              <a:rPr lang="en-GB" dirty="0"/>
              <a:t> </a:t>
            </a:r>
            <a:r>
              <a:rPr lang="en-GB" dirty="0" err="1"/>
              <a:t>projemizin</a:t>
            </a:r>
            <a:r>
              <a:rPr lang="en-GB" dirty="0"/>
              <a:t> </a:t>
            </a:r>
            <a:r>
              <a:rPr lang="en-GB" dirty="0" err="1"/>
              <a:t>öne</a:t>
            </a:r>
            <a:r>
              <a:rPr lang="en-GB" dirty="0"/>
              <a:t> </a:t>
            </a:r>
            <a:r>
              <a:rPr lang="en-GB" dirty="0" err="1"/>
              <a:t>çıktığı</a:t>
            </a:r>
            <a:r>
              <a:rPr lang="en-GB" dirty="0"/>
              <a:t> </a:t>
            </a:r>
            <a:r>
              <a:rPr lang="en-GB" dirty="0" err="1"/>
              <a:t>gözlemlenmiştir</a:t>
            </a:r>
            <a:r>
              <a:rPr lang="en-GB" dirty="0"/>
              <a:t>.</a:t>
            </a:r>
            <a:endParaRPr lang="tr-TR" dirty="0"/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dirty="0"/>
              <a:t>P</a:t>
            </a:r>
            <a:r>
              <a:rPr lang="tr-TR" dirty="0"/>
              <a:t>r</a:t>
            </a:r>
            <a:r>
              <a:rPr lang="en-GB" dirty="0" err="1"/>
              <a:t>ojemizde</a:t>
            </a:r>
            <a:r>
              <a:rPr lang="en-GB" dirty="0"/>
              <a:t> </a:t>
            </a:r>
            <a:r>
              <a:rPr lang="en-GB" dirty="0" err="1"/>
              <a:t>kullanılan</a:t>
            </a:r>
            <a:r>
              <a:rPr lang="en-GB" dirty="0"/>
              <a:t> </a:t>
            </a:r>
            <a:r>
              <a:rPr lang="en-GB" dirty="0" err="1"/>
              <a:t>komponenetler</a:t>
            </a:r>
            <a:r>
              <a:rPr lang="en-GB" dirty="0"/>
              <a:t> </a:t>
            </a:r>
            <a:r>
              <a:rPr lang="en-GB" dirty="0" err="1"/>
              <a:t>yaklaşık</a:t>
            </a:r>
            <a:r>
              <a:rPr lang="en-GB" dirty="0"/>
              <a:t> 600 </a:t>
            </a:r>
            <a:r>
              <a:rPr lang="en-GB" dirty="0" err="1"/>
              <a:t>Türk</a:t>
            </a:r>
            <a:r>
              <a:rPr lang="en-GB" dirty="0"/>
              <a:t> </a:t>
            </a:r>
            <a:r>
              <a:rPr lang="en-GB" dirty="0" err="1"/>
              <a:t>Lirası</a:t>
            </a:r>
            <a:r>
              <a:rPr lang="en-GB" dirty="0"/>
              <a:t> </a:t>
            </a:r>
            <a:r>
              <a:rPr lang="en-GB" dirty="0" err="1"/>
              <a:t>değerindedir</a:t>
            </a:r>
            <a:r>
              <a:rPr lang="tr-TR" dirty="0"/>
              <a:t>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dirty="0" err="1"/>
              <a:t>Verilerimizin</a:t>
            </a:r>
            <a:r>
              <a:rPr lang="en-GB" dirty="0"/>
              <a:t> </a:t>
            </a:r>
            <a:r>
              <a:rPr lang="en-GB" dirty="0" err="1"/>
              <a:t>kaybolmaması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SD </a:t>
            </a:r>
            <a:r>
              <a:rPr lang="en-GB" dirty="0" err="1"/>
              <a:t>karta</a:t>
            </a:r>
            <a:r>
              <a:rPr lang="en-GB" dirty="0"/>
              <a:t> </a:t>
            </a:r>
            <a:r>
              <a:rPr lang="en-GB" dirty="0" err="1"/>
              <a:t>yazdırıldığını</a:t>
            </a:r>
            <a:r>
              <a:rPr lang="en-GB" dirty="0"/>
              <a:t> </a:t>
            </a:r>
            <a:r>
              <a:rPr lang="en-GB" dirty="0" err="1"/>
              <a:t>belirtmiştik</a:t>
            </a:r>
            <a:r>
              <a:rPr lang="en-GB" dirty="0"/>
              <a:t>. Bunun </a:t>
            </a:r>
            <a:r>
              <a:rPr lang="en-GB" dirty="0" err="1"/>
              <a:t>yanı</a:t>
            </a:r>
            <a:r>
              <a:rPr lang="en-GB" dirty="0"/>
              <a:t> </a:t>
            </a:r>
            <a:r>
              <a:rPr lang="en-GB" dirty="0" err="1"/>
              <a:t>sıra</a:t>
            </a:r>
            <a:r>
              <a:rPr lang="en-GB" dirty="0"/>
              <a:t> </a:t>
            </a:r>
            <a:r>
              <a:rPr lang="en-GB" dirty="0" err="1"/>
              <a:t>toplanan</a:t>
            </a:r>
            <a:r>
              <a:rPr lang="en-GB" dirty="0"/>
              <a:t> </a:t>
            </a:r>
            <a:r>
              <a:rPr lang="en-GB" dirty="0" err="1"/>
              <a:t>veriler</a:t>
            </a:r>
            <a:r>
              <a:rPr lang="en-GB" dirty="0"/>
              <a:t> ‘Arduino ID</a:t>
            </a:r>
            <a:r>
              <a:rPr lang="tr-TR" dirty="0"/>
              <a:t>E</a:t>
            </a:r>
            <a:r>
              <a:rPr lang="en-GB" dirty="0"/>
              <a:t>’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kullanılarak</a:t>
            </a:r>
            <a:r>
              <a:rPr lang="en-GB" dirty="0"/>
              <a:t> </a:t>
            </a:r>
            <a:r>
              <a:rPr lang="en-GB" dirty="0" err="1"/>
              <a:t>seri</a:t>
            </a:r>
            <a:r>
              <a:rPr lang="en-GB" dirty="0"/>
              <a:t> port </a:t>
            </a:r>
            <a:r>
              <a:rPr lang="en-GB" dirty="0" err="1"/>
              <a:t>ekranında</a:t>
            </a:r>
            <a:r>
              <a:rPr lang="en-GB" dirty="0"/>
              <a:t> </a:t>
            </a:r>
            <a:r>
              <a:rPr lang="en-GB" dirty="0" err="1"/>
              <a:t>yazdırılmıştır</a:t>
            </a:r>
            <a:r>
              <a:rPr lang="tr-T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dirty="0"/>
              <a:t>SD </a:t>
            </a:r>
            <a:r>
              <a:rPr lang="en-GB" dirty="0" err="1"/>
              <a:t>kartta</a:t>
            </a:r>
            <a:r>
              <a:rPr lang="en-GB" dirty="0"/>
              <a:t> </a:t>
            </a:r>
            <a:r>
              <a:rPr lang="en-GB" dirty="0" err="1"/>
              <a:t>yazdırılan</a:t>
            </a:r>
            <a:r>
              <a:rPr lang="en-GB" dirty="0"/>
              <a:t> </a:t>
            </a:r>
            <a:r>
              <a:rPr lang="en-GB" dirty="0" err="1"/>
              <a:t>bilgiler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projemizin</a:t>
            </a:r>
            <a:r>
              <a:rPr lang="en-GB" dirty="0"/>
              <a:t> </a:t>
            </a:r>
            <a:r>
              <a:rPr lang="en-GB" dirty="0" err="1"/>
              <a:t>çalışma</a:t>
            </a:r>
            <a:r>
              <a:rPr lang="en-GB" dirty="0"/>
              <a:t> </a:t>
            </a:r>
            <a:r>
              <a:rPr lang="en-GB" dirty="0" err="1"/>
              <a:t>saatleri</a:t>
            </a:r>
            <a:r>
              <a:rPr lang="en-GB" dirty="0"/>
              <a:t> </a:t>
            </a:r>
            <a:r>
              <a:rPr lang="en-GB" dirty="0" err="1"/>
              <a:t>içinde</a:t>
            </a:r>
            <a:r>
              <a:rPr lang="en-GB" dirty="0"/>
              <a:t> </a:t>
            </a:r>
            <a:r>
              <a:rPr lang="en-GB" dirty="0" err="1"/>
              <a:t>gün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verim</a:t>
            </a:r>
            <a:r>
              <a:rPr lang="en-GB" dirty="0"/>
              <a:t> </a:t>
            </a:r>
            <a:r>
              <a:rPr lang="en-GB" dirty="0" err="1"/>
              <a:t>analizi</a:t>
            </a:r>
            <a:r>
              <a:rPr lang="en-GB" dirty="0"/>
              <a:t> </a:t>
            </a:r>
            <a:r>
              <a:rPr lang="en-GB" dirty="0" err="1"/>
              <a:t>yapılmıştır</a:t>
            </a:r>
            <a:r>
              <a:rPr lang="en-GB" dirty="0"/>
              <a:t>. </a:t>
            </a:r>
            <a:r>
              <a:rPr lang="en-GB" dirty="0" err="1"/>
              <a:t>Ayrıca</a:t>
            </a:r>
            <a:r>
              <a:rPr lang="en-GB" dirty="0"/>
              <a:t> </a:t>
            </a:r>
            <a:r>
              <a:rPr lang="en-GB" dirty="0" err="1"/>
              <a:t>sisteme</a:t>
            </a:r>
            <a:r>
              <a:rPr lang="en-GB" dirty="0"/>
              <a:t> </a:t>
            </a:r>
            <a:r>
              <a:rPr lang="en-GB" dirty="0" err="1"/>
              <a:t>eklenebilecek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haberleşme</a:t>
            </a:r>
            <a:r>
              <a:rPr lang="en-GB" dirty="0"/>
              <a:t> </a:t>
            </a:r>
            <a:r>
              <a:rPr lang="en-GB" dirty="0" err="1"/>
              <a:t>modülü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gerçek</a:t>
            </a:r>
            <a:r>
              <a:rPr lang="en-GB" dirty="0"/>
              <a:t> </a:t>
            </a:r>
            <a:r>
              <a:rPr lang="en-GB" dirty="0" err="1"/>
              <a:t>zamanlı</a:t>
            </a:r>
            <a:r>
              <a:rPr lang="en-GB" dirty="0"/>
              <a:t> </a:t>
            </a:r>
            <a:r>
              <a:rPr lang="en-GB" dirty="0" err="1"/>
              <a:t>pillerin</a:t>
            </a:r>
            <a:r>
              <a:rPr lang="en-GB" dirty="0"/>
              <a:t> </a:t>
            </a:r>
            <a:r>
              <a:rPr lang="en-GB" dirty="0" err="1"/>
              <a:t>doluluk</a:t>
            </a:r>
            <a:r>
              <a:rPr lang="en-GB" dirty="0"/>
              <a:t> </a:t>
            </a:r>
            <a:r>
              <a:rPr lang="en-GB" dirty="0" err="1"/>
              <a:t>durumları</a:t>
            </a:r>
            <a:r>
              <a:rPr lang="en-GB" dirty="0"/>
              <a:t>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edilebilir</a:t>
            </a:r>
            <a:r>
              <a:rPr lang="en-GB" dirty="0"/>
              <a:t>. Bu </a:t>
            </a:r>
            <a:r>
              <a:rPr lang="en-GB" dirty="0" err="1"/>
              <a:t>sayede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</a:t>
            </a:r>
            <a:r>
              <a:rPr lang="en-GB" dirty="0" err="1"/>
              <a:t>hareketli</a:t>
            </a:r>
            <a:r>
              <a:rPr lang="en-GB" dirty="0"/>
              <a:t> </a:t>
            </a:r>
            <a:r>
              <a:rPr lang="en-GB" dirty="0" err="1"/>
              <a:t>takip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kurularak</a:t>
            </a:r>
            <a:r>
              <a:rPr lang="en-GB" dirty="0"/>
              <a:t> </a:t>
            </a:r>
            <a:r>
              <a:rPr lang="en-GB" dirty="0" err="1"/>
              <a:t>veriler</a:t>
            </a:r>
            <a:r>
              <a:rPr lang="en-GB" dirty="0"/>
              <a:t> </a:t>
            </a:r>
            <a:r>
              <a:rPr lang="en-GB" dirty="0" err="1"/>
              <a:t>merkezi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yerde</a:t>
            </a:r>
            <a:r>
              <a:rPr lang="en-GB" dirty="0"/>
              <a:t> </a:t>
            </a:r>
            <a:r>
              <a:rPr lang="en-GB" dirty="0" err="1"/>
              <a:t>depolanabilir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uzun</a:t>
            </a:r>
            <a:r>
              <a:rPr lang="en-GB" dirty="0"/>
              <a:t> vade de </a:t>
            </a:r>
            <a:r>
              <a:rPr lang="en-GB" dirty="0" err="1"/>
              <a:t>güneş</a:t>
            </a:r>
            <a:r>
              <a:rPr lang="en-GB" dirty="0"/>
              <a:t> </a:t>
            </a:r>
            <a:r>
              <a:rPr lang="en-GB" dirty="0" err="1"/>
              <a:t>tarlaları</a:t>
            </a:r>
            <a:r>
              <a:rPr lang="en-GB" dirty="0"/>
              <a:t> </a:t>
            </a:r>
            <a:r>
              <a:rPr lang="en-GB" dirty="0" err="1"/>
              <a:t>kurulabilir</a:t>
            </a:r>
            <a:r>
              <a:rPr lang="tr-TR" dirty="0"/>
              <a:t>.</a:t>
            </a:r>
            <a:endParaRPr lang="en-GB" dirty="0">
              <a:solidFill>
                <a:srgbClr val="000000"/>
              </a:solidFill>
              <a:latin typeface="Titillium Web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48014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616</Words>
  <Application>Microsoft Office PowerPoint</Application>
  <PresentationFormat>Geniş ekran</PresentationFormat>
  <Paragraphs>97</Paragraphs>
  <Slides>10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9" baseType="lpstr">
      <vt:lpstr>Antonio Light</vt:lpstr>
      <vt:lpstr>Arial</vt:lpstr>
      <vt:lpstr>Calibri</vt:lpstr>
      <vt:lpstr>Calibri Light</vt:lpstr>
      <vt:lpstr>Cambria Math</vt:lpstr>
      <vt:lpstr>Times New Roman</vt:lpstr>
      <vt:lpstr>Titillium Web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Hüseyin Sertkaya</dc:creator>
  <cp:lastModifiedBy>Hüseyin Sertkaya</cp:lastModifiedBy>
  <cp:revision>77</cp:revision>
  <dcterms:created xsi:type="dcterms:W3CDTF">2020-10-23T14:44:13Z</dcterms:created>
  <dcterms:modified xsi:type="dcterms:W3CDTF">2021-01-14T17:02:54Z</dcterms:modified>
</cp:coreProperties>
</file>